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1148000" cy="19202400"/>
  <p:notesSz cx="6715125" cy="9239250"/>
  <p:defaultTextStyle>
    <a:defPPr>
      <a:defRPr lang="en-US"/>
    </a:defPPr>
    <a:lvl1pPr algn="ctr" rtl="0" fontAlgn="base">
      <a:spcBef>
        <a:spcPct val="0"/>
      </a:spcBef>
      <a:spcAft>
        <a:spcPct val="0"/>
      </a:spcAft>
      <a:defRPr sz="5200" kern="1200">
        <a:solidFill>
          <a:schemeClr val="tx1"/>
        </a:solidFill>
        <a:latin typeface="Arial" charset="0"/>
        <a:ea typeface="+mn-ea"/>
        <a:cs typeface="+mn-cs"/>
      </a:defRPr>
    </a:lvl1pPr>
    <a:lvl2pPr marL="457200" algn="ctr" rtl="0" fontAlgn="base">
      <a:spcBef>
        <a:spcPct val="0"/>
      </a:spcBef>
      <a:spcAft>
        <a:spcPct val="0"/>
      </a:spcAft>
      <a:defRPr sz="5200" kern="1200">
        <a:solidFill>
          <a:schemeClr val="tx1"/>
        </a:solidFill>
        <a:latin typeface="Arial" charset="0"/>
        <a:ea typeface="+mn-ea"/>
        <a:cs typeface="+mn-cs"/>
      </a:defRPr>
    </a:lvl2pPr>
    <a:lvl3pPr marL="914400" algn="ctr" rtl="0" fontAlgn="base">
      <a:spcBef>
        <a:spcPct val="0"/>
      </a:spcBef>
      <a:spcAft>
        <a:spcPct val="0"/>
      </a:spcAft>
      <a:defRPr sz="5200" kern="1200">
        <a:solidFill>
          <a:schemeClr val="tx1"/>
        </a:solidFill>
        <a:latin typeface="Arial" charset="0"/>
        <a:ea typeface="+mn-ea"/>
        <a:cs typeface="+mn-cs"/>
      </a:defRPr>
    </a:lvl3pPr>
    <a:lvl4pPr marL="1371600" algn="ctr" rtl="0" fontAlgn="base">
      <a:spcBef>
        <a:spcPct val="0"/>
      </a:spcBef>
      <a:spcAft>
        <a:spcPct val="0"/>
      </a:spcAft>
      <a:defRPr sz="5200" kern="1200">
        <a:solidFill>
          <a:schemeClr val="tx1"/>
        </a:solidFill>
        <a:latin typeface="Arial" charset="0"/>
        <a:ea typeface="+mn-ea"/>
        <a:cs typeface="+mn-cs"/>
      </a:defRPr>
    </a:lvl4pPr>
    <a:lvl5pPr marL="1828800" algn="ctr" rtl="0" fontAlgn="base">
      <a:spcBef>
        <a:spcPct val="0"/>
      </a:spcBef>
      <a:spcAft>
        <a:spcPct val="0"/>
      </a:spcAft>
      <a:defRPr sz="5200" kern="1200">
        <a:solidFill>
          <a:schemeClr val="tx1"/>
        </a:solidFill>
        <a:latin typeface="Arial" charset="0"/>
        <a:ea typeface="+mn-ea"/>
        <a:cs typeface="+mn-cs"/>
      </a:defRPr>
    </a:lvl5pPr>
    <a:lvl6pPr marL="2286000" algn="l" defTabSz="914400" rtl="0" eaLnBrk="1" latinLnBrk="0" hangingPunct="1">
      <a:defRPr sz="5200" kern="1200">
        <a:solidFill>
          <a:schemeClr val="tx1"/>
        </a:solidFill>
        <a:latin typeface="Arial" charset="0"/>
        <a:ea typeface="+mn-ea"/>
        <a:cs typeface="+mn-cs"/>
      </a:defRPr>
    </a:lvl6pPr>
    <a:lvl7pPr marL="2743200" algn="l" defTabSz="914400" rtl="0" eaLnBrk="1" latinLnBrk="0" hangingPunct="1">
      <a:defRPr sz="5200" kern="1200">
        <a:solidFill>
          <a:schemeClr val="tx1"/>
        </a:solidFill>
        <a:latin typeface="Arial" charset="0"/>
        <a:ea typeface="+mn-ea"/>
        <a:cs typeface="+mn-cs"/>
      </a:defRPr>
    </a:lvl7pPr>
    <a:lvl8pPr marL="3200400" algn="l" defTabSz="914400" rtl="0" eaLnBrk="1" latinLnBrk="0" hangingPunct="1">
      <a:defRPr sz="5200" kern="1200">
        <a:solidFill>
          <a:schemeClr val="tx1"/>
        </a:solidFill>
        <a:latin typeface="Arial" charset="0"/>
        <a:ea typeface="+mn-ea"/>
        <a:cs typeface="+mn-cs"/>
      </a:defRPr>
    </a:lvl8pPr>
    <a:lvl9pPr marL="3657600" algn="l" defTabSz="914400" rtl="0" eaLnBrk="1" latinLnBrk="0" hangingPunct="1">
      <a:defRPr sz="5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821">
          <p15:clr>
            <a:srgbClr val="A4A3A4"/>
          </p15:clr>
        </p15:guide>
        <p15:guide id="2" orient="horz" pos="11781">
          <p15:clr>
            <a:srgbClr val="A4A3A4"/>
          </p15:clr>
        </p15:guide>
        <p15:guide id="3" orient="horz" pos="6053">
          <p15:clr>
            <a:srgbClr val="A4A3A4"/>
          </p15:clr>
        </p15:guide>
        <p15:guide id="4" pos="129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D2"/>
    <a:srgbClr val="EAEAEA"/>
    <a:srgbClr val="C0C0C0"/>
    <a:srgbClr val="FF0000"/>
    <a:srgbClr val="698ED9"/>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361" autoAdjust="0"/>
    <p:restoredTop sz="94303" autoAdjust="0"/>
  </p:normalViewPr>
  <p:slideViewPr>
    <p:cSldViewPr snapToGrid="0">
      <p:cViewPr>
        <p:scale>
          <a:sx n="66" d="100"/>
          <a:sy n="66" d="100"/>
        </p:scale>
        <p:origin x="66" y="-2892"/>
      </p:cViewPr>
      <p:guideLst>
        <p:guide orient="horz" pos="2821"/>
        <p:guide orient="horz" pos="11781"/>
        <p:guide orient="horz" pos="6053"/>
        <p:guide pos="12960"/>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075" name="Rectangle 3"/>
          <p:cNvSpPr>
            <a:spLocks noGrp="1" noChangeArrowheads="1"/>
          </p:cNvSpPr>
          <p:nvPr>
            <p:ph type="dt" idx="1"/>
          </p:nvPr>
        </p:nvSpPr>
        <p:spPr bwMode="auto">
          <a:xfrm>
            <a:off x="380365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354013" y="692150"/>
            <a:ext cx="7424738" cy="3465513"/>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8A5E876-EF0A-4496-854A-C4CD95AB4CA8}" type="slidenum">
              <a:rPr lang="en-US"/>
              <a:pPr/>
              <a:t>‹#›</a:t>
            </a:fld>
            <a:endParaRPr lang="en-US"/>
          </a:p>
        </p:txBody>
      </p:sp>
    </p:spTree>
    <p:extLst>
      <p:ext uri="{BB962C8B-B14F-4D97-AF65-F5344CB8AC3E}">
        <p14:creationId xmlns:p14="http://schemas.microsoft.com/office/powerpoint/2010/main" val="2022647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B4B9CB-27BF-4775-9F28-382F16F91123}"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C8FEB0-7855-430E-B97B-7FFF6BA8B93B}"/>
              </a:ext>
            </a:extLst>
          </p:cNvPr>
          <p:cNvSpPr txBox="1"/>
          <p:nvPr userDrawn="1"/>
        </p:nvSpPr>
        <p:spPr>
          <a:xfrm>
            <a:off x="-42862" y="19100279"/>
            <a:ext cx="482824" cy="123111"/>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 b="1" dirty="0">
                <a:solidFill>
                  <a:srgbClr val="003064"/>
                </a:solidFill>
              </a:rPr>
              <a:t>www.postersession.com</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2665413" rtl="0" fontAlgn="base">
        <a:spcBef>
          <a:spcPct val="0"/>
        </a:spcBef>
        <a:spcAft>
          <a:spcPct val="0"/>
        </a:spcAft>
        <a:defRPr sz="12800">
          <a:solidFill>
            <a:schemeClr val="tx2"/>
          </a:solidFill>
          <a:latin typeface="+mj-lt"/>
          <a:ea typeface="+mj-ea"/>
          <a:cs typeface="+mj-cs"/>
        </a:defRPr>
      </a:lvl1pPr>
      <a:lvl2pPr algn="ctr" defTabSz="2665413" rtl="0" fontAlgn="base">
        <a:spcBef>
          <a:spcPct val="0"/>
        </a:spcBef>
        <a:spcAft>
          <a:spcPct val="0"/>
        </a:spcAft>
        <a:defRPr sz="12800">
          <a:solidFill>
            <a:schemeClr val="tx2"/>
          </a:solidFill>
          <a:latin typeface="Arial" charset="0"/>
        </a:defRPr>
      </a:lvl2pPr>
      <a:lvl3pPr algn="ctr" defTabSz="2665413" rtl="0" fontAlgn="base">
        <a:spcBef>
          <a:spcPct val="0"/>
        </a:spcBef>
        <a:spcAft>
          <a:spcPct val="0"/>
        </a:spcAft>
        <a:defRPr sz="12800">
          <a:solidFill>
            <a:schemeClr val="tx2"/>
          </a:solidFill>
          <a:latin typeface="Arial" charset="0"/>
        </a:defRPr>
      </a:lvl3pPr>
      <a:lvl4pPr algn="ctr" defTabSz="2665413" rtl="0" fontAlgn="base">
        <a:spcBef>
          <a:spcPct val="0"/>
        </a:spcBef>
        <a:spcAft>
          <a:spcPct val="0"/>
        </a:spcAft>
        <a:defRPr sz="12800">
          <a:solidFill>
            <a:schemeClr val="tx2"/>
          </a:solidFill>
          <a:latin typeface="Arial" charset="0"/>
        </a:defRPr>
      </a:lvl4pPr>
      <a:lvl5pPr algn="ctr" defTabSz="2665413" rtl="0" fontAlgn="base">
        <a:spcBef>
          <a:spcPct val="0"/>
        </a:spcBef>
        <a:spcAft>
          <a:spcPct val="0"/>
        </a:spcAft>
        <a:defRPr sz="12800">
          <a:solidFill>
            <a:schemeClr val="tx2"/>
          </a:solidFill>
          <a:latin typeface="Arial" charset="0"/>
        </a:defRPr>
      </a:lvl5pPr>
      <a:lvl6pPr marL="457200" algn="ctr" defTabSz="2665413" rtl="0" fontAlgn="base">
        <a:spcBef>
          <a:spcPct val="0"/>
        </a:spcBef>
        <a:spcAft>
          <a:spcPct val="0"/>
        </a:spcAft>
        <a:defRPr sz="12800">
          <a:solidFill>
            <a:schemeClr val="tx2"/>
          </a:solidFill>
          <a:latin typeface="Arial" charset="0"/>
        </a:defRPr>
      </a:lvl6pPr>
      <a:lvl7pPr marL="914400" algn="ctr" defTabSz="2665413" rtl="0" fontAlgn="base">
        <a:spcBef>
          <a:spcPct val="0"/>
        </a:spcBef>
        <a:spcAft>
          <a:spcPct val="0"/>
        </a:spcAft>
        <a:defRPr sz="12800">
          <a:solidFill>
            <a:schemeClr val="tx2"/>
          </a:solidFill>
          <a:latin typeface="Arial" charset="0"/>
        </a:defRPr>
      </a:lvl7pPr>
      <a:lvl8pPr marL="1371600" algn="ctr" defTabSz="2665413" rtl="0" fontAlgn="base">
        <a:spcBef>
          <a:spcPct val="0"/>
        </a:spcBef>
        <a:spcAft>
          <a:spcPct val="0"/>
        </a:spcAft>
        <a:defRPr sz="12800">
          <a:solidFill>
            <a:schemeClr val="tx2"/>
          </a:solidFill>
          <a:latin typeface="Arial" charset="0"/>
        </a:defRPr>
      </a:lvl8pPr>
      <a:lvl9pPr marL="1828800" algn="ctr" defTabSz="2665413" rtl="0" fontAlgn="base">
        <a:spcBef>
          <a:spcPct val="0"/>
        </a:spcBef>
        <a:spcAft>
          <a:spcPct val="0"/>
        </a:spcAft>
        <a:defRPr sz="12800">
          <a:solidFill>
            <a:schemeClr val="tx2"/>
          </a:solidFill>
          <a:latin typeface="Arial" charset="0"/>
        </a:defRPr>
      </a:lvl9pPr>
    </p:titleStyle>
    <p:bodyStyle>
      <a:lvl1pPr marL="1000125" indent="-1000125" algn="l" defTabSz="2665413" rtl="0" fontAlgn="base">
        <a:spcBef>
          <a:spcPct val="20000"/>
        </a:spcBef>
        <a:spcAft>
          <a:spcPct val="0"/>
        </a:spcAft>
        <a:buChar char="•"/>
        <a:defRPr sz="9300">
          <a:solidFill>
            <a:schemeClr val="tx1"/>
          </a:solidFill>
          <a:latin typeface="+mn-lt"/>
          <a:ea typeface="+mn-ea"/>
          <a:cs typeface="+mn-cs"/>
        </a:defRPr>
      </a:lvl1pPr>
      <a:lvl2pPr marL="2165350" indent="-833438" algn="l" defTabSz="2665413" rtl="0" fontAlgn="base">
        <a:spcBef>
          <a:spcPct val="20000"/>
        </a:spcBef>
        <a:spcAft>
          <a:spcPct val="0"/>
        </a:spcAft>
        <a:buChar char="–"/>
        <a:defRPr sz="8100">
          <a:solidFill>
            <a:schemeClr val="tx1"/>
          </a:solidFill>
          <a:latin typeface="+mn-lt"/>
        </a:defRPr>
      </a:lvl2pPr>
      <a:lvl3pPr marL="3330575" indent="-665163" algn="l" defTabSz="2665413" rtl="0" fontAlgn="base">
        <a:spcBef>
          <a:spcPct val="20000"/>
        </a:spcBef>
        <a:spcAft>
          <a:spcPct val="0"/>
        </a:spcAft>
        <a:buChar char="•"/>
        <a:defRPr sz="7000">
          <a:solidFill>
            <a:schemeClr val="tx1"/>
          </a:solidFill>
          <a:latin typeface="+mn-lt"/>
        </a:defRPr>
      </a:lvl3pPr>
      <a:lvl4pPr marL="4662488" indent="-665163" algn="l" defTabSz="2665413" rtl="0" fontAlgn="base">
        <a:spcBef>
          <a:spcPct val="20000"/>
        </a:spcBef>
        <a:spcAft>
          <a:spcPct val="0"/>
        </a:spcAft>
        <a:buChar char="–"/>
        <a:defRPr sz="5800">
          <a:solidFill>
            <a:schemeClr val="tx1"/>
          </a:solidFill>
          <a:latin typeface="+mn-lt"/>
        </a:defRPr>
      </a:lvl4pPr>
      <a:lvl5pPr marL="5995988" indent="-666750" algn="l" defTabSz="2665413" rtl="0" fontAlgn="base">
        <a:spcBef>
          <a:spcPct val="20000"/>
        </a:spcBef>
        <a:spcAft>
          <a:spcPct val="0"/>
        </a:spcAft>
        <a:buChar char="»"/>
        <a:defRPr sz="5800">
          <a:solidFill>
            <a:schemeClr val="tx1"/>
          </a:solidFill>
          <a:latin typeface="+mn-lt"/>
        </a:defRPr>
      </a:lvl5pPr>
      <a:lvl6pPr marL="6453188" indent="-666750" algn="l" defTabSz="2665413" rtl="0" fontAlgn="base">
        <a:spcBef>
          <a:spcPct val="20000"/>
        </a:spcBef>
        <a:spcAft>
          <a:spcPct val="0"/>
        </a:spcAft>
        <a:buChar char="»"/>
        <a:defRPr sz="5800">
          <a:solidFill>
            <a:schemeClr val="tx1"/>
          </a:solidFill>
          <a:latin typeface="+mn-lt"/>
        </a:defRPr>
      </a:lvl6pPr>
      <a:lvl7pPr marL="6910388" indent="-666750" algn="l" defTabSz="2665413" rtl="0" fontAlgn="base">
        <a:spcBef>
          <a:spcPct val="20000"/>
        </a:spcBef>
        <a:spcAft>
          <a:spcPct val="0"/>
        </a:spcAft>
        <a:buChar char="»"/>
        <a:defRPr sz="5800">
          <a:solidFill>
            <a:schemeClr val="tx1"/>
          </a:solidFill>
          <a:latin typeface="+mn-lt"/>
        </a:defRPr>
      </a:lvl7pPr>
      <a:lvl8pPr marL="7367588" indent="-666750" algn="l" defTabSz="2665413" rtl="0" fontAlgn="base">
        <a:spcBef>
          <a:spcPct val="20000"/>
        </a:spcBef>
        <a:spcAft>
          <a:spcPct val="0"/>
        </a:spcAft>
        <a:buChar char="»"/>
        <a:defRPr sz="5800">
          <a:solidFill>
            <a:schemeClr val="tx1"/>
          </a:solidFill>
          <a:latin typeface="+mn-lt"/>
        </a:defRPr>
      </a:lvl8pPr>
      <a:lvl9pPr marL="7824788" indent="-666750" algn="l" defTabSz="2665413" rtl="0" fontAlgn="base">
        <a:spcBef>
          <a:spcPct val="20000"/>
        </a:spcBef>
        <a:spcAft>
          <a:spcPct val="0"/>
        </a:spcAft>
        <a:buChar char="»"/>
        <a:defRPr sz="5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g"/><Relationship Id="rId18" Type="http://schemas.openxmlformats.org/officeDocument/2006/relationships/image" Target="../media/image16.jpg"/><Relationship Id="rId3" Type="http://schemas.openxmlformats.org/officeDocument/2006/relationships/image" Target="../media/image1.png"/><Relationship Id="rId21" Type="http://schemas.openxmlformats.org/officeDocument/2006/relationships/image" Target="../media/image19.gif"/><Relationship Id="rId7" Type="http://schemas.openxmlformats.org/officeDocument/2006/relationships/image" Target="../media/image5.jpeg"/><Relationship Id="rId12" Type="http://schemas.openxmlformats.org/officeDocument/2006/relationships/image" Target="../media/image10.jpeg"/><Relationship Id="rId17" Type="http://schemas.openxmlformats.org/officeDocument/2006/relationships/image" Target="../media/image15.emf"/><Relationship Id="rId2" Type="http://schemas.openxmlformats.org/officeDocument/2006/relationships/notesSlide" Target="../notesSlides/notesSlide1.xml"/><Relationship Id="rId16" Type="http://schemas.openxmlformats.org/officeDocument/2006/relationships/image" Target="../media/image14.jpeg"/><Relationship Id="rId20"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5" Type="http://schemas.openxmlformats.org/officeDocument/2006/relationships/image" Target="../media/image13.jpeg"/><Relationship Id="rId23" Type="http://schemas.openxmlformats.org/officeDocument/2006/relationships/image" Target="../media/image21.png"/><Relationship Id="rId10" Type="http://schemas.openxmlformats.org/officeDocument/2006/relationships/image" Target="../media/image8.jpe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jpe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064"/>
            </a:gs>
            <a:gs pos="50000">
              <a:srgbClr val="EAEAEA"/>
            </a:gs>
            <a:gs pos="100000">
              <a:srgbClr val="003064"/>
            </a:gs>
          </a:gsLst>
          <a:lin ang="5400000" scaled="1"/>
        </a:gradFill>
        <a:effectLst/>
      </p:bgPr>
    </p:bg>
    <p:spTree>
      <p:nvGrpSpPr>
        <p:cNvPr id="1" name=""/>
        <p:cNvGrpSpPr/>
        <p:nvPr/>
      </p:nvGrpSpPr>
      <p:grpSpPr>
        <a:xfrm>
          <a:off x="0" y="0"/>
          <a:ext cx="0" cy="0"/>
          <a:chOff x="0" y="0"/>
          <a:chExt cx="0" cy="0"/>
        </a:xfrm>
      </p:grpSpPr>
      <p:sp>
        <p:nvSpPr>
          <p:cNvPr id="28" name="AutoShape 13">
            <a:extLst>
              <a:ext uri="{FF2B5EF4-FFF2-40B4-BE49-F238E27FC236}">
                <a16:creationId xmlns:a16="http://schemas.microsoft.com/office/drawing/2014/main" id="{A8007CE2-BFE8-44CE-A752-D9230D2AEF2C}"/>
              </a:ext>
            </a:extLst>
          </p:cNvPr>
          <p:cNvSpPr>
            <a:spLocks noChangeArrowheads="1"/>
          </p:cNvSpPr>
          <p:nvPr/>
        </p:nvSpPr>
        <p:spPr bwMode="auto">
          <a:xfrm>
            <a:off x="406401" y="254000"/>
            <a:ext cx="40335200" cy="3200400"/>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p:spPr>
        <p:txBody>
          <a:bodyPr wrap="none" lIns="60559" tIns="30280" rIns="60559" bIns="30280" anchor="ctr"/>
          <a:lstStyle/>
          <a:p>
            <a:pPr defTabSz="2908300"/>
            <a:endParaRPr lang="en-US">
              <a:solidFill>
                <a:schemeClr val="bg1"/>
              </a:solidFill>
            </a:endParaRPr>
          </a:p>
        </p:txBody>
      </p:sp>
      <p:sp>
        <p:nvSpPr>
          <p:cNvPr id="29" name="Text Box 14">
            <a:extLst>
              <a:ext uri="{FF2B5EF4-FFF2-40B4-BE49-F238E27FC236}">
                <a16:creationId xmlns:a16="http://schemas.microsoft.com/office/drawing/2014/main" id="{73B072C9-3696-43B4-A299-AD61E464CAD6}"/>
              </a:ext>
            </a:extLst>
          </p:cNvPr>
          <p:cNvSpPr txBox="1">
            <a:spLocks noChangeArrowheads="1"/>
          </p:cNvSpPr>
          <p:nvPr/>
        </p:nvSpPr>
        <p:spPr bwMode="auto">
          <a:xfrm>
            <a:off x="228600" y="533400"/>
            <a:ext cx="40919400" cy="2708030"/>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sz="8300" b="1" dirty="0"/>
              <a:t>U.S. National Grid Speeds Emergency Response</a:t>
            </a:r>
          </a:p>
          <a:p>
            <a:pPr defTabSz="2908300"/>
            <a:r>
              <a:rPr lang="en-US" b="1" i="1" dirty="0"/>
              <a:t>Emergency Location Marker (ELM) Trail System</a:t>
            </a:r>
          </a:p>
          <a:p>
            <a:pPr defTabSz="2908300"/>
            <a:r>
              <a:rPr lang="en-US" sz="3200" b="1" dirty="0"/>
              <a:t>Steve Swazee and Nancy Read, SharedGeo</a:t>
            </a:r>
            <a:endParaRPr lang="en-US" dirty="0"/>
          </a:p>
        </p:txBody>
      </p:sp>
      <p:sp>
        <p:nvSpPr>
          <p:cNvPr id="32" name="AutoShape 29">
            <a:extLst>
              <a:ext uri="{FF2B5EF4-FFF2-40B4-BE49-F238E27FC236}">
                <a16:creationId xmlns:a16="http://schemas.microsoft.com/office/drawing/2014/main" id="{38B59313-4BD0-4E29-A455-3565149AAE9A}"/>
              </a:ext>
            </a:extLst>
          </p:cNvPr>
          <p:cNvSpPr>
            <a:spLocks noChangeArrowheads="1"/>
          </p:cNvSpPr>
          <p:nvPr/>
        </p:nvSpPr>
        <p:spPr bwMode="auto">
          <a:xfrm>
            <a:off x="15883467" y="3793067"/>
            <a:ext cx="9482666" cy="12056533"/>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40" name="AutoShape 29">
            <a:extLst>
              <a:ext uri="{FF2B5EF4-FFF2-40B4-BE49-F238E27FC236}">
                <a16:creationId xmlns:a16="http://schemas.microsoft.com/office/drawing/2014/main" id="{94E75143-56B4-4590-BFB8-B2DD8DA984E2}"/>
              </a:ext>
            </a:extLst>
          </p:cNvPr>
          <p:cNvSpPr>
            <a:spLocks noChangeArrowheads="1"/>
          </p:cNvSpPr>
          <p:nvPr/>
        </p:nvSpPr>
        <p:spPr bwMode="auto">
          <a:xfrm>
            <a:off x="419947" y="3860800"/>
            <a:ext cx="7509087" cy="14841538"/>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41" name="Text Box 10">
            <a:extLst>
              <a:ext uri="{FF2B5EF4-FFF2-40B4-BE49-F238E27FC236}">
                <a16:creationId xmlns:a16="http://schemas.microsoft.com/office/drawing/2014/main" id="{00A2E473-96EF-4983-A6DE-BA6A2AC863B4}"/>
              </a:ext>
            </a:extLst>
          </p:cNvPr>
          <p:cNvSpPr txBox="1">
            <a:spLocks noChangeArrowheads="1"/>
          </p:cNvSpPr>
          <p:nvPr/>
        </p:nvSpPr>
        <p:spPr bwMode="auto">
          <a:xfrm>
            <a:off x="541866" y="4047653"/>
            <a:ext cx="7315200" cy="861370"/>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b="1" dirty="0"/>
              <a:t>What</a:t>
            </a:r>
          </a:p>
        </p:txBody>
      </p:sp>
      <p:sp>
        <p:nvSpPr>
          <p:cNvPr id="42" name="Content Placeholder 2">
            <a:extLst>
              <a:ext uri="{FF2B5EF4-FFF2-40B4-BE49-F238E27FC236}">
                <a16:creationId xmlns:a16="http://schemas.microsoft.com/office/drawing/2014/main" id="{6AAB9DF4-3978-4141-8DE6-395495A580AB}"/>
              </a:ext>
            </a:extLst>
          </p:cNvPr>
          <p:cNvSpPr txBox="1">
            <a:spLocks noChangeArrowheads="1"/>
          </p:cNvSpPr>
          <p:nvPr/>
        </p:nvSpPr>
        <p:spPr>
          <a:xfrm>
            <a:off x="510195" y="7814601"/>
            <a:ext cx="7380738" cy="4097073"/>
          </a:xfrm>
          <a:prstGeom prst="rect">
            <a:avLst/>
          </a:prstGeom>
        </p:spPr>
        <p:txBody>
          <a:bodyPr/>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285750" indent="0" defTabSz="5940009">
              <a:buNone/>
              <a:defRPr/>
            </a:pPr>
            <a:r>
              <a:rPr lang="en-US" altLang="en-US" sz="2400" b="1" kern="0" dirty="0"/>
              <a:t>Solution</a:t>
            </a:r>
            <a:endParaRPr lang="en-US" altLang="en-US" sz="2400" kern="0" dirty="0"/>
          </a:p>
          <a:p>
            <a:pPr marL="633839" indent="-342900" defTabSz="5940009">
              <a:buFont typeface="Wingdings" panose="05000000000000000000" pitchFamily="2" charset="2"/>
              <a:buChar char="Ø"/>
              <a:defRPr/>
            </a:pPr>
            <a:r>
              <a:rPr lang="en-US" altLang="en-US" sz="2000" kern="0" dirty="0"/>
              <a:t>Develop a standardized Emergency Location Marker (ELM) which can be used anywhere in the nation in a variety of scenarios</a:t>
            </a:r>
          </a:p>
          <a:p>
            <a:pPr marL="633839" indent="-342900" defTabSz="5940009">
              <a:buFont typeface="Wingdings" panose="05000000000000000000" pitchFamily="2" charset="2"/>
              <a:buChar char="Ø"/>
              <a:defRPr/>
            </a:pPr>
            <a:r>
              <a:rPr lang="en-US" altLang="en-US" sz="2000" kern="0" dirty="0"/>
              <a:t>Align the marking system with established federal and state cartographic and signage standards</a:t>
            </a:r>
          </a:p>
          <a:p>
            <a:pPr marL="633839" indent="-342900" defTabSz="5940009">
              <a:buFont typeface="Wingdings" panose="05000000000000000000" pitchFamily="2" charset="2"/>
              <a:buChar char="Ø"/>
              <a:defRPr/>
            </a:pPr>
            <a:r>
              <a:rPr lang="en-US" altLang="en-US" sz="2000" kern="0" dirty="0"/>
              <a:t>Ensure the format leverages GPS instead of requiring constant updating of Computer Aided Dispatch systems</a:t>
            </a:r>
          </a:p>
          <a:p>
            <a:pPr marL="633839" indent="-342900" defTabSz="5940009">
              <a:buFont typeface="Wingdings" panose="05000000000000000000" pitchFamily="2" charset="2"/>
              <a:buChar char="Ø"/>
              <a:defRPr/>
            </a:pPr>
            <a:r>
              <a:rPr lang="en-US" altLang="en-US" sz="2000" kern="0" dirty="0"/>
              <a:t>Use a consistent approach which over time will become instantly recognizable by the public</a:t>
            </a:r>
          </a:p>
          <a:p>
            <a:pPr marL="633839" indent="-342900" defTabSz="5940009">
              <a:buFont typeface="Wingdings" panose="05000000000000000000" pitchFamily="2" charset="2"/>
              <a:buChar char="Ø"/>
              <a:defRPr/>
            </a:pPr>
            <a:r>
              <a:rPr lang="en-US" altLang="en-US" sz="2000" kern="0" dirty="0"/>
              <a:t>Involve multiple stakeholders during development to ensure a “Best Practices” outcome</a:t>
            </a:r>
            <a:endParaRPr lang="en-US" altLang="en-US" sz="3054" kern="0" dirty="0"/>
          </a:p>
        </p:txBody>
      </p:sp>
      <p:sp>
        <p:nvSpPr>
          <p:cNvPr id="43" name="Content Placeholder 2">
            <a:extLst>
              <a:ext uri="{FF2B5EF4-FFF2-40B4-BE49-F238E27FC236}">
                <a16:creationId xmlns:a16="http://schemas.microsoft.com/office/drawing/2014/main" id="{307D2276-CA23-4BB5-A544-A09B102AF749}"/>
              </a:ext>
            </a:extLst>
          </p:cNvPr>
          <p:cNvSpPr txBox="1">
            <a:spLocks/>
          </p:cNvSpPr>
          <p:nvPr/>
        </p:nvSpPr>
        <p:spPr>
          <a:xfrm>
            <a:off x="474133" y="4972966"/>
            <a:ext cx="7484534" cy="2909886"/>
          </a:xfrm>
          <a:prstGeom prst="rect">
            <a:avLst/>
          </a:prstGeom>
        </p:spPr>
        <p:txBody>
          <a:bodyPr/>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581025" indent="-290513" defTabSz="5940009">
              <a:buNone/>
              <a:defRPr/>
            </a:pPr>
            <a:r>
              <a:rPr lang="en-US" sz="2400" b="1" kern="0" dirty="0"/>
              <a:t>Problem</a:t>
            </a:r>
            <a:r>
              <a:rPr lang="en-US" sz="2400" kern="0" dirty="0"/>
              <a:t> </a:t>
            </a:r>
          </a:p>
          <a:p>
            <a:pPr marL="633412" indent="-342900" defTabSz="5940009">
              <a:buFont typeface="Wingdings" panose="05000000000000000000" pitchFamily="2" charset="2"/>
              <a:buChar char="Ø"/>
              <a:defRPr/>
            </a:pPr>
            <a:r>
              <a:rPr lang="en-US" sz="2000" kern="0" dirty="0"/>
              <a:t>34% of U.S. response calls go to a location without a street address – recreational trails are a leading category</a:t>
            </a:r>
          </a:p>
          <a:p>
            <a:pPr marL="633412" indent="-342900" defTabSz="5940009">
              <a:buFont typeface="Wingdings" panose="05000000000000000000" pitchFamily="2" charset="2"/>
              <a:buChar char="Ø"/>
              <a:defRPr/>
            </a:pPr>
            <a:r>
              <a:rPr lang="en-US" sz="2000" kern="0" dirty="0"/>
              <a:t>Trails with location signs typically employ an approach which is unique to that park or trail system</a:t>
            </a:r>
          </a:p>
          <a:p>
            <a:pPr marL="633412" indent="-342900" defTabSz="5940009">
              <a:buFont typeface="Wingdings" panose="05000000000000000000" pitchFamily="2" charset="2"/>
              <a:buChar char="Ø"/>
              <a:defRPr/>
            </a:pPr>
            <a:r>
              <a:rPr lang="en-US" sz="2000" kern="0" dirty="0"/>
              <a:t>Locally unique marking systems have </a:t>
            </a:r>
            <a:r>
              <a:rPr lang="en-US" sz="2000" b="1" kern="0" dirty="0"/>
              <a:t>NO VALUE </a:t>
            </a:r>
            <a:r>
              <a:rPr lang="en-US" sz="2000" kern="0" dirty="0"/>
              <a:t>to responders unless those locations are </a:t>
            </a:r>
            <a:r>
              <a:rPr lang="en-US" sz="2000" b="1" kern="0" dirty="0"/>
              <a:t>READILY AVAILABLE</a:t>
            </a:r>
            <a:r>
              <a:rPr lang="en-US" sz="2000" kern="0" dirty="0"/>
              <a:t> in dispatch and response systems</a:t>
            </a:r>
          </a:p>
        </p:txBody>
      </p:sp>
      <p:sp>
        <p:nvSpPr>
          <p:cNvPr id="44" name="AutoShape 29">
            <a:extLst>
              <a:ext uri="{FF2B5EF4-FFF2-40B4-BE49-F238E27FC236}">
                <a16:creationId xmlns:a16="http://schemas.microsoft.com/office/drawing/2014/main" id="{1BB81323-0C6A-4229-9A1E-D012B0321CD5}"/>
              </a:ext>
            </a:extLst>
          </p:cNvPr>
          <p:cNvSpPr>
            <a:spLocks noChangeArrowheads="1"/>
          </p:cNvSpPr>
          <p:nvPr/>
        </p:nvSpPr>
        <p:spPr bwMode="auto">
          <a:xfrm>
            <a:off x="8154246" y="3826933"/>
            <a:ext cx="7523904" cy="14875405"/>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48" name="Text Box 10">
            <a:extLst>
              <a:ext uri="{FF2B5EF4-FFF2-40B4-BE49-F238E27FC236}">
                <a16:creationId xmlns:a16="http://schemas.microsoft.com/office/drawing/2014/main" id="{1090B54B-6185-4528-A1D4-C923B81DA591}"/>
              </a:ext>
            </a:extLst>
          </p:cNvPr>
          <p:cNvSpPr txBox="1">
            <a:spLocks noChangeArrowheads="1"/>
          </p:cNvSpPr>
          <p:nvPr/>
        </p:nvSpPr>
        <p:spPr bwMode="auto">
          <a:xfrm>
            <a:off x="8153400" y="4047653"/>
            <a:ext cx="7524750" cy="861370"/>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b="1" dirty="0"/>
              <a:t>Why</a:t>
            </a:r>
          </a:p>
        </p:txBody>
      </p:sp>
      <p:sp>
        <p:nvSpPr>
          <p:cNvPr id="49" name="AutoShape 29">
            <a:extLst>
              <a:ext uri="{FF2B5EF4-FFF2-40B4-BE49-F238E27FC236}">
                <a16:creationId xmlns:a16="http://schemas.microsoft.com/office/drawing/2014/main" id="{66A7E0D2-F2FB-405C-9672-1D6B525296D6}"/>
              </a:ext>
            </a:extLst>
          </p:cNvPr>
          <p:cNvSpPr>
            <a:spLocks noChangeArrowheads="1"/>
          </p:cNvSpPr>
          <p:nvPr/>
        </p:nvSpPr>
        <p:spPr bwMode="auto">
          <a:xfrm>
            <a:off x="33337501" y="3826933"/>
            <a:ext cx="7437966" cy="14875406"/>
          </a:xfrm>
          <a:prstGeom prst="roundRect">
            <a:avLst>
              <a:gd name="adj" fmla="val 7000"/>
            </a:avLst>
          </a:prstGeom>
          <a:solidFill>
            <a:schemeClr val="bg1"/>
          </a:solidFill>
          <a:ln w="9525">
            <a:solidFill>
              <a:schemeClr val="tx1"/>
            </a:solidFill>
            <a:round/>
            <a:headEnd/>
            <a:tailEnd/>
          </a:ln>
          <a:effectLst/>
        </p:spPr>
        <p:txBody>
          <a:bodyPr wrap="none" anchor="ctr"/>
          <a:lstStyle/>
          <a:p>
            <a:pPr>
              <a:defRPr/>
            </a:pPr>
            <a:endParaRPr lang="en-US" altLang="en-US" sz="5400" b="1" dirty="0">
              <a:solidFill>
                <a:srgbClr val="0561EB"/>
              </a:solidFill>
            </a:endParaRPr>
          </a:p>
        </p:txBody>
      </p:sp>
      <p:sp>
        <p:nvSpPr>
          <p:cNvPr id="50" name="AutoShape 29">
            <a:extLst>
              <a:ext uri="{FF2B5EF4-FFF2-40B4-BE49-F238E27FC236}">
                <a16:creationId xmlns:a16="http://schemas.microsoft.com/office/drawing/2014/main" id="{61C22323-4282-4B5E-9AD2-B03823ACFFDA}"/>
              </a:ext>
            </a:extLst>
          </p:cNvPr>
          <p:cNvSpPr>
            <a:spLocks noChangeArrowheads="1"/>
          </p:cNvSpPr>
          <p:nvPr/>
        </p:nvSpPr>
        <p:spPr bwMode="auto">
          <a:xfrm>
            <a:off x="25584151" y="3826933"/>
            <a:ext cx="7537450" cy="14875405"/>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51" name="Rectangle 134">
            <a:extLst>
              <a:ext uri="{FF2B5EF4-FFF2-40B4-BE49-F238E27FC236}">
                <a16:creationId xmlns:a16="http://schemas.microsoft.com/office/drawing/2014/main" id="{D9D4A4BD-CB0F-4BAB-AF45-8CEDAD00DD2E}"/>
              </a:ext>
            </a:extLst>
          </p:cNvPr>
          <p:cNvSpPr>
            <a:spLocks noChangeArrowheads="1"/>
          </p:cNvSpPr>
          <p:nvPr/>
        </p:nvSpPr>
        <p:spPr bwMode="auto">
          <a:xfrm>
            <a:off x="25641299" y="7417237"/>
            <a:ext cx="7586134" cy="11018401"/>
          </a:xfrm>
          <a:prstGeom prst="rect">
            <a:avLst/>
          </a:prstGeom>
          <a:noFill/>
          <a:ln>
            <a:noFill/>
          </a:ln>
        </p:spPr>
        <p:txBody>
          <a:bodyPr wrap="square">
            <a:spAutoFit/>
          </a:bodyPr>
          <a:lstStyle>
            <a:lvl1pPr marL="228600" indent="-228600">
              <a:spcBef>
                <a:spcPct val="20000"/>
              </a:spcBef>
              <a:buChar char="•"/>
              <a:defRPr sz="16300">
                <a:solidFill>
                  <a:schemeClr val="tx1"/>
                </a:solidFill>
                <a:latin typeface="Arial" panose="020B0604020202020204" pitchFamily="34" charset="0"/>
              </a:defRPr>
            </a:lvl1pPr>
            <a:lvl2pPr marL="685800" indent="-228600">
              <a:spcBef>
                <a:spcPct val="20000"/>
              </a:spcBef>
              <a:buChar char="–"/>
              <a:defRPr sz="14300">
                <a:solidFill>
                  <a:schemeClr val="tx1"/>
                </a:solidFill>
                <a:latin typeface="Arial" panose="020B0604020202020204" pitchFamily="34" charset="0"/>
              </a:defRPr>
            </a:lvl2pPr>
            <a:lvl3pPr marL="1143000" indent="-228600">
              <a:spcBef>
                <a:spcPct val="20000"/>
              </a:spcBef>
              <a:buChar char="•"/>
              <a:defRPr sz="12300">
                <a:solidFill>
                  <a:schemeClr val="tx1"/>
                </a:solidFill>
                <a:latin typeface="Arial" panose="020B0604020202020204" pitchFamily="34" charset="0"/>
              </a:defRPr>
            </a:lvl3pPr>
            <a:lvl4pPr marL="1600200" indent="-228600">
              <a:spcBef>
                <a:spcPct val="20000"/>
              </a:spcBef>
              <a:buChar char="–"/>
              <a:defRPr sz="10200">
                <a:solidFill>
                  <a:schemeClr val="tx1"/>
                </a:solidFill>
                <a:latin typeface="Arial" panose="020B0604020202020204" pitchFamily="34" charset="0"/>
              </a:defRPr>
            </a:lvl4pPr>
            <a:lvl5pPr marL="2057400" indent="-228600">
              <a:spcBef>
                <a:spcPct val="20000"/>
              </a:spcBef>
              <a:buChar char="»"/>
              <a:defRPr sz="102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02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02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02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0200">
                <a:solidFill>
                  <a:schemeClr val="tx1"/>
                </a:solidFill>
                <a:latin typeface="Arial" panose="020B0604020202020204" pitchFamily="34" charset="0"/>
              </a:defRPr>
            </a:lvl9pPr>
          </a:lstStyle>
          <a:p>
            <a:pPr marL="457200" lvl="1" indent="-50800" algn="l">
              <a:spcBef>
                <a:spcPct val="0"/>
              </a:spcBef>
              <a:buNone/>
              <a:defRPr/>
            </a:pPr>
            <a:r>
              <a:rPr lang="en-US" altLang="en-US" sz="2000" dirty="0"/>
              <a:t>1. </a:t>
            </a:r>
            <a:r>
              <a:rPr lang="en-US" altLang="en-US" sz="2000" b="1" dirty="0"/>
              <a:t>Build your team</a:t>
            </a:r>
          </a:p>
          <a:p>
            <a:pPr marL="914400" lvl="2" algn="l">
              <a:spcBef>
                <a:spcPct val="0"/>
              </a:spcBef>
              <a:buFont typeface="Arial" panose="020B0604020202020204" pitchFamily="34" charset="0"/>
              <a:buChar char="•"/>
              <a:defRPr/>
            </a:pPr>
            <a:r>
              <a:rPr lang="en-US" altLang="en-US" sz="2000" dirty="0"/>
              <a:t>Emergency Manager</a:t>
            </a:r>
          </a:p>
          <a:p>
            <a:pPr marL="914400" lvl="2" algn="l">
              <a:spcBef>
                <a:spcPct val="0"/>
              </a:spcBef>
              <a:buFont typeface="Arial" panose="020B0604020202020204" pitchFamily="34" charset="0"/>
              <a:buChar char="•"/>
              <a:defRPr/>
            </a:pPr>
            <a:r>
              <a:rPr lang="en-US" altLang="en-US" sz="2000" dirty="0"/>
              <a:t>Responders (Law, Fire, EMS, SAR)</a:t>
            </a:r>
          </a:p>
          <a:p>
            <a:pPr marL="914400" lvl="2" algn="l">
              <a:spcBef>
                <a:spcPct val="0"/>
              </a:spcBef>
              <a:buFont typeface="Arial" panose="020B0604020202020204" pitchFamily="34" charset="0"/>
              <a:buChar char="•"/>
              <a:defRPr/>
            </a:pPr>
            <a:r>
              <a:rPr lang="en-US" altLang="en-US" sz="2000" dirty="0"/>
              <a:t>911 Call Center (PSAP) </a:t>
            </a:r>
          </a:p>
          <a:p>
            <a:pPr marL="914400" lvl="2" algn="l">
              <a:spcBef>
                <a:spcPct val="0"/>
              </a:spcBef>
              <a:buFont typeface="Arial" panose="020B0604020202020204" pitchFamily="34" charset="0"/>
              <a:buChar char="•"/>
              <a:defRPr/>
            </a:pPr>
            <a:r>
              <a:rPr lang="en-US" altLang="en-US" sz="2000" dirty="0"/>
              <a:t>County/city administration</a:t>
            </a:r>
          </a:p>
          <a:p>
            <a:pPr marL="914400" lvl="2" algn="l">
              <a:spcBef>
                <a:spcPct val="0"/>
              </a:spcBef>
              <a:buFont typeface="Arial" panose="020B0604020202020204" pitchFamily="34" charset="0"/>
              <a:buChar char="•"/>
              <a:defRPr/>
            </a:pPr>
            <a:r>
              <a:rPr lang="en-US" altLang="en-US" sz="2000" dirty="0"/>
              <a:t>GIS support </a:t>
            </a:r>
          </a:p>
          <a:p>
            <a:pPr marL="914400" lvl="2" algn="l">
              <a:spcBef>
                <a:spcPct val="0"/>
              </a:spcBef>
              <a:buFont typeface="Arial" panose="020B0604020202020204" pitchFamily="34" charset="0"/>
              <a:buChar char="•"/>
              <a:defRPr/>
            </a:pPr>
            <a:r>
              <a:rPr lang="en-US" altLang="en-US" sz="2000" dirty="0"/>
              <a:t>Federal, state, local and private land owners</a:t>
            </a:r>
          </a:p>
          <a:p>
            <a:pPr marL="914400" lvl="2" algn="l">
              <a:spcBef>
                <a:spcPct val="0"/>
              </a:spcBef>
              <a:buFont typeface="Arial" panose="020B0604020202020204" pitchFamily="34" charset="0"/>
              <a:buChar char="•"/>
              <a:defRPr/>
            </a:pPr>
            <a:r>
              <a:rPr lang="en-US" altLang="en-US" sz="2000" dirty="0"/>
              <a:t>Trail user groups</a:t>
            </a:r>
          </a:p>
          <a:p>
            <a:pPr marL="457200" lvl="1" indent="-50800" algn="l">
              <a:spcBef>
                <a:spcPct val="0"/>
              </a:spcBef>
              <a:defRPr/>
            </a:pPr>
            <a:endParaRPr lang="en-US" altLang="en-US" sz="1000" dirty="0"/>
          </a:p>
          <a:p>
            <a:pPr marL="457200" lvl="1" indent="-50800" algn="l">
              <a:spcBef>
                <a:spcPct val="0"/>
              </a:spcBef>
              <a:buNone/>
              <a:defRPr/>
            </a:pPr>
            <a:r>
              <a:rPr lang="en-US" altLang="en-US" sz="2000" dirty="0"/>
              <a:t>2. </a:t>
            </a:r>
            <a:r>
              <a:rPr lang="en-US" altLang="en-US" sz="2000" b="1" dirty="0"/>
              <a:t>Plan system</a:t>
            </a:r>
          </a:p>
          <a:p>
            <a:pPr marL="914400" lvl="2" algn="l">
              <a:spcBef>
                <a:spcPct val="0"/>
              </a:spcBef>
              <a:defRPr/>
            </a:pPr>
            <a:r>
              <a:rPr lang="en-US" altLang="en-US" sz="2000" dirty="0"/>
              <a:t>Average system density factors</a:t>
            </a:r>
          </a:p>
          <a:p>
            <a:pPr marL="1371600" lvl="4" algn="l">
              <a:spcBef>
                <a:spcPct val="0"/>
              </a:spcBef>
              <a:defRPr/>
            </a:pPr>
            <a:r>
              <a:rPr lang="en-US" altLang="en-US" sz="2000" dirty="0"/>
              <a:t>Rural = 1 ELM per mile</a:t>
            </a:r>
          </a:p>
          <a:p>
            <a:pPr marL="1371600" lvl="4" algn="l">
              <a:spcBef>
                <a:spcPct val="0"/>
              </a:spcBef>
              <a:defRPr/>
            </a:pPr>
            <a:r>
              <a:rPr lang="en-US" altLang="en-US" sz="2000" dirty="0"/>
              <a:t>Urban = 1 ELM per ¼ mile</a:t>
            </a:r>
          </a:p>
          <a:p>
            <a:pPr marL="914400" lvl="2" algn="l">
              <a:spcBef>
                <a:spcPct val="0"/>
              </a:spcBef>
              <a:defRPr/>
            </a:pPr>
            <a:r>
              <a:rPr lang="en-US" sz="2000" dirty="0"/>
              <a:t>Average ELM </a:t>
            </a:r>
            <a:r>
              <a:rPr lang="en-US" sz="2000" i="1" dirty="0"/>
              <a:t>delivered</a:t>
            </a:r>
            <a:r>
              <a:rPr lang="en-US" sz="2000" dirty="0"/>
              <a:t> budgeting factors </a:t>
            </a:r>
          </a:p>
          <a:p>
            <a:pPr marL="1371600" lvl="4" algn="l">
              <a:spcBef>
                <a:spcPct val="0"/>
              </a:spcBef>
              <a:defRPr/>
            </a:pPr>
            <a:r>
              <a:rPr lang="en-US" sz="2000" dirty="0"/>
              <a:t>Standard ELM - $30/</a:t>
            </a:r>
            <a:r>
              <a:rPr lang="en-US" sz="2000" dirty="0" err="1"/>
              <a:t>ea</a:t>
            </a:r>
            <a:endParaRPr lang="en-US" sz="2000" dirty="0"/>
          </a:p>
          <a:p>
            <a:pPr marL="1371600" lvl="4" algn="l">
              <a:spcBef>
                <a:spcPct val="0"/>
              </a:spcBef>
              <a:defRPr/>
            </a:pPr>
            <a:r>
              <a:rPr lang="en-US" sz="2000" dirty="0"/>
              <a:t>Info signs - $35/</a:t>
            </a:r>
            <a:r>
              <a:rPr lang="en-US" sz="2000" dirty="0" err="1"/>
              <a:t>ea</a:t>
            </a:r>
            <a:r>
              <a:rPr lang="en-US" sz="2000" dirty="0"/>
              <a:t> (see next panel)</a:t>
            </a:r>
          </a:p>
          <a:p>
            <a:pPr marL="1371600" lvl="4" algn="l">
              <a:spcBef>
                <a:spcPct val="0"/>
              </a:spcBef>
              <a:defRPr/>
            </a:pPr>
            <a:r>
              <a:rPr lang="en-US" sz="2000" dirty="0" err="1"/>
              <a:t>Carsonite</a:t>
            </a:r>
            <a:r>
              <a:rPr lang="en-US" sz="2000" dirty="0"/>
              <a:t> vertical style - $55/</a:t>
            </a:r>
            <a:r>
              <a:rPr lang="en-US" sz="2000" dirty="0" err="1"/>
              <a:t>ea</a:t>
            </a:r>
            <a:r>
              <a:rPr lang="en-US" sz="2000" dirty="0"/>
              <a:t> (see next panel)</a:t>
            </a:r>
          </a:p>
          <a:p>
            <a:pPr marL="1028700" lvl="3" indent="-342900" algn="l">
              <a:spcBef>
                <a:spcPct val="0"/>
              </a:spcBef>
              <a:buFont typeface="Arial" panose="020B0604020202020204" pitchFamily="34" charset="0"/>
              <a:buChar char="•"/>
              <a:defRPr/>
            </a:pPr>
            <a:r>
              <a:rPr lang="en-US" altLang="en-US" sz="2000" dirty="0"/>
              <a:t>Posts and hardware (use existing posts or need new?)</a:t>
            </a:r>
          </a:p>
          <a:p>
            <a:pPr marL="457200" lvl="2" indent="-50800" algn="l">
              <a:spcBef>
                <a:spcPct val="0"/>
              </a:spcBef>
              <a:defRPr/>
            </a:pPr>
            <a:endParaRPr lang="en-US" altLang="en-US" sz="1000" dirty="0"/>
          </a:p>
          <a:p>
            <a:pPr marL="457200" lvl="1" indent="-50800" algn="l">
              <a:spcBef>
                <a:spcPct val="0"/>
              </a:spcBef>
              <a:buNone/>
              <a:defRPr/>
            </a:pPr>
            <a:r>
              <a:rPr lang="en-US" altLang="en-US" sz="2000" dirty="0"/>
              <a:t>3. </a:t>
            </a:r>
            <a:r>
              <a:rPr lang="en-US" altLang="en-US" sz="2000" b="1" dirty="0"/>
              <a:t>Obtain funding</a:t>
            </a:r>
          </a:p>
          <a:p>
            <a:pPr marL="914400" lvl="2" algn="l">
              <a:spcBef>
                <a:spcPct val="0"/>
              </a:spcBef>
              <a:defRPr/>
            </a:pPr>
            <a:r>
              <a:rPr lang="en-US" altLang="en-US" sz="2000" dirty="0"/>
              <a:t>Federal and state trail safety/improvement programs</a:t>
            </a:r>
          </a:p>
          <a:p>
            <a:pPr marL="914400" lvl="2" algn="l">
              <a:spcBef>
                <a:spcPct val="0"/>
              </a:spcBef>
              <a:defRPr/>
            </a:pPr>
            <a:r>
              <a:rPr lang="en-US" altLang="en-US" sz="2000" dirty="0"/>
              <a:t>Corporate safety grants</a:t>
            </a:r>
          </a:p>
          <a:p>
            <a:pPr marL="914400" lvl="2" algn="l">
              <a:spcBef>
                <a:spcPct val="0"/>
              </a:spcBef>
              <a:defRPr/>
            </a:pPr>
            <a:r>
              <a:rPr lang="en-US" altLang="en-US" sz="2000" dirty="0"/>
              <a:t>Trail user group fund raisers</a:t>
            </a:r>
          </a:p>
          <a:p>
            <a:pPr marL="914400" lvl="2" algn="l">
              <a:spcBef>
                <a:spcPct val="0"/>
              </a:spcBef>
              <a:defRPr/>
            </a:pPr>
            <a:r>
              <a:rPr lang="en-US" altLang="en-US" sz="2000" dirty="0"/>
              <a:t>Local government funding</a:t>
            </a:r>
          </a:p>
          <a:p>
            <a:pPr marL="457200" lvl="2" indent="-50800" algn="l">
              <a:spcBef>
                <a:spcPct val="0"/>
              </a:spcBef>
              <a:defRPr/>
            </a:pPr>
            <a:endParaRPr lang="en-US" altLang="en-US" sz="1000" dirty="0"/>
          </a:p>
          <a:p>
            <a:pPr marL="457200" lvl="1" indent="-50800" algn="l">
              <a:spcBef>
                <a:spcPct val="0"/>
              </a:spcBef>
              <a:buNone/>
              <a:defRPr/>
            </a:pPr>
            <a:r>
              <a:rPr lang="en-US" altLang="en-US" sz="2000" dirty="0"/>
              <a:t>4. </a:t>
            </a:r>
            <a:r>
              <a:rPr lang="en-US" altLang="en-US" sz="2000" b="1" dirty="0"/>
              <a:t>Accurately record planned ELM locations</a:t>
            </a:r>
          </a:p>
          <a:p>
            <a:pPr marL="914400" lvl="2" algn="l">
              <a:spcBef>
                <a:spcPct val="0"/>
              </a:spcBef>
              <a:defRPr/>
            </a:pPr>
            <a:r>
              <a:rPr lang="en-US" altLang="en-US" sz="2000" dirty="0"/>
              <a:t>Trail heads</a:t>
            </a:r>
          </a:p>
          <a:p>
            <a:pPr marL="914400" lvl="2" algn="l">
              <a:spcBef>
                <a:spcPct val="0"/>
              </a:spcBef>
              <a:defRPr/>
            </a:pPr>
            <a:r>
              <a:rPr lang="en-US" altLang="en-US" sz="2000" dirty="0"/>
              <a:t>Road crossings</a:t>
            </a:r>
          </a:p>
          <a:p>
            <a:pPr marL="914400" lvl="2" algn="l">
              <a:spcBef>
                <a:spcPct val="0"/>
              </a:spcBef>
              <a:defRPr/>
            </a:pPr>
            <a:r>
              <a:rPr lang="en-US" altLang="en-US" sz="2000" dirty="0"/>
              <a:t>Known accident locations</a:t>
            </a:r>
          </a:p>
          <a:p>
            <a:pPr marL="914400" lvl="2" algn="l">
              <a:spcBef>
                <a:spcPct val="0"/>
              </a:spcBef>
              <a:defRPr/>
            </a:pPr>
            <a:r>
              <a:rPr lang="en-US" altLang="en-US" sz="2000" dirty="0"/>
              <a:t>Trail junctions</a:t>
            </a:r>
          </a:p>
          <a:p>
            <a:pPr marL="914400" lvl="2" algn="l">
              <a:spcBef>
                <a:spcPct val="0"/>
              </a:spcBef>
              <a:defRPr/>
            </a:pPr>
            <a:r>
              <a:rPr lang="en-US" altLang="en-US" sz="2000" dirty="0"/>
              <a:t>Camping areas or rest stops</a:t>
            </a:r>
          </a:p>
          <a:p>
            <a:pPr marL="457200" lvl="1" indent="-50800" algn="l">
              <a:spcBef>
                <a:spcPct val="0"/>
              </a:spcBef>
              <a:buNone/>
              <a:defRPr/>
            </a:pPr>
            <a:endParaRPr lang="en-US" altLang="en-US" sz="1000" dirty="0"/>
          </a:p>
          <a:p>
            <a:pPr marL="457200" lvl="1" indent="-50800" algn="l">
              <a:spcBef>
                <a:spcPct val="0"/>
              </a:spcBef>
              <a:buNone/>
              <a:defRPr/>
            </a:pPr>
            <a:r>
              <a:rPr lang="en-US" altLang="en-US" sz="2000" dirty="0"/>
              <a:t>5. </a:t>
            </a:r>
            <a:r>
              <a:rPr lang="en-US" altLang="en-US" sz="2000" b="1" dirty="0"/>
              <a:t>Order ELMs, info signs and hardware</a:t>
            </a:r>
          </a:p>
          <a:p>
            <a:pPr marL="457200" lvl="1" indent="-50800" algn="l">
              <a:spcBef>
                <a:spcPct val="0"/>
              </a:spcBef>
              <a:buNone/>
              <a:defRPr/>
            </a:pPr>
            <a:endParaRPr lang="en-US" altLang="en-US" sz="1000" dirty="0"/>
          </a:p>
          <a:p>
            <a:pPr marL="457200" lvl="1" indent="-50800" algn="l">
              <a:spcBef>
                <a:spcPct val="0"/>
              </a:spcBef>
              <a:buNone/>
              <a:defRPr/>
            </a:pPr>
            <a:r>
              <a:rPr lang="en-US" altLang="en-US" sz="2000" dirty="0"/>
              <a:t>6. </a:t>
            </a:r>
            <a:r>
              <a:rPr lang="en-US" altLang="en-US" sz="2000" b="1" dirty="0"/>
              <a:t>Conduct responder and call center training</a:t>
            </a:r>
          </a:p>
          <a:p>
            <a:pPr marL="457200" lvl="1" indent="-50800" algn="l">
              <a:spcBef>
                <a:spcPct val="0"/>
              </a:spcBef>
              <a:buNone/>
              <a:defRPr/>
            </a:pPr>
            <a:endParaRPr lang="en-US" altLang="en-US" sz="1000" dirty="0"/>
          </a:p>
          <a:p>
            <a:pPr marL="457200" lvl="1" indent="-50800" algn="l">
              <a:spcBef>
                <a:spcPct val="0"/>
              </a:spcBef>
              <a:buNone/>
              <a:defRPr/>
            </a:pPr>
            <a:r>
              <a:rPr lang="en-US" altLang="en-US" sz="2000" dirty="0"/>
              <a:t>7. </a:t>
            </a:r>
            <a:r>
              <a:rPr lang="en-US" altLang="en-US" sz="2000" b="1" dirty="0"/>
              <a:t>Install signs and practice responses</a:t>
            </a:r>
          </a:p>
          <a:p>
            <a:pPr marL="457200" lvl="1" indent="-50800" algn="l">
              <a:spcBef>
                <a:spcPct val="0"/>
              </a:spcBef>
              <a:buNone/>
              <a:defRPr/>
            </a:pPr>
            <a:endParaRPr lang="en-US" altLang="en-US" sz="1000" b="1" dirty="0"/>
          </a:p>
          <a:p>
            <a:pPr marL="457200" lvl="1" indent="-50800" algn="l">
              <a:spcBef>
                <a:spcPct val="0"/>
              </a:spcBef>
              <a:buNone/>
              <a:defRPr/>
            </a:pPr>
            <a:r>
              <a:rPr lang="en-US" altLang="en-US" sz="2000" dirty="0"/>
              <a:t>8. </a:t>
            </a:r>
            <a:r>
              <a:rPr lang="en-US" altLang="en-US" sz="2000" b="1" dirty="0"/>
              <a:t>Publicize effort to ensure public knows how to use</a:t>
            </a:r>
            <a:endParaRPr lang="en-US" altLang="en-US" sz="2000" dirty="0"/>
          </a:p>
        </p:txBody>
      </p:sp>
      <p:sp>
        <p:nvSpPr>
          <p:cNvPr id="52" name="Text Box 10">
            <a:extLst>
              <a:ext uri="{FF2B5EF4-FFF2-40B4-BE49-F238E27FC236}">
                <a16:creationId xmlns:a16="http://schemas.microsoft.com/office/drawing/2014/main" id="{F04AE46C-92EC-4A33-9C68-23D0B8198ECF}"/>
              </a:ext>
            </a:extLst>
          </p:cNvPr>
          <p:cNvSpPr txBox="1">
            <a:spLocks noChangeArrowheads="1"/>
          </p:cNvSpPr>
          <p:nvPr/>
        </p:nvSpPr>
        <p:spPr bwMode="auto">
          <a:xfrm>
            <a:off x="25989280" y="4047653"/>
            <a:ext cx="7166187" cy="861370"/>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b="1" dirty="0"/>
              <a:t>How</a:t>
            </a:r>
          </a:p>
        </p:txBody>
      </p:sp>
      <p:sp>
        <p:nvSpPr>
          <p:cNvPr id="53" name="Text Box 10">
            <a:extLst>
              <a:ext uri="{FF2B5EF4-FFF2-40B4-BE49-F238E27FC236}">
                <a16:creationId xmlns:a16="http://schemas.microsoft.com/office/drawing/2014/main" id="{D5B31CF7-AA86-41EC-8AF6-22A4CF3B75BE}"/>
              </a:ext>
            </a:extLst>
          </p:cNvPr>
          <p:cNvSpPr txBox="1">
            <a:spLocks noChangeArrowheads="1"/>
          </p:cNvSpPr>
          <p:nvPr/>
        </p:nvSpPr>
        <p:spPr bwMode="auto">
          <a:xfrm>
            <a:off x="15883466" y="4105805"/>
            <a:ext cx="9516533" cy="1661590"/>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b="1" dirty="0"/>
              <a:t>One Minnesota ELM Trail System Becomes Many</a:t>
            </a:r>
          </a:p>
        </p:txBody>
      </p:sp>
      <p:sp>
        <p:nvSpPr>
          <p:cNvPr id="55" name="TextBox 54">
            <a:extLst>
              <a:ext uri="{FF2B5EF4-FFF2-40B4-BE49-F238E27FC236}">
                <a16:creationId xmlns:a16="http://schemas.microsoft.com/office/drawing/2014/main" id="{989F3D9B-901E-44F5-B623-89B913190E02}"/>
              </a:ext>
            </a:extLst>
          </p:cNvPr>
          <p:cNvSpPr txBox="1"/>
          <p:nvPr/>
        </p:nvSpPr>
        <p:spPr>
          <a:xfrm>
            <a:off x="15849600" y="15172267"/>
            <a:ext cx="9448800" cy="400110"/>
          </a:xfrm>
          <a:prstGeom prst="rect">
            <a:avLst/>
          </a:prstGeom>
          <a:noFill/>
        </p:spPr>
        <p:txBody>
          <a:bodyPr wrap="square" rtlCol="0">
            <a:spAutoFit/>
          </a:bodyPr>
          <a:lstStyle/>
          <a:p>
            <a:r>
              <a:rPr lang="en-US" sz="2000" dirty="0"/>
              <a:t>As of September 2019</a:t>
            </a:r>
          </a:p>
        </p:txBody>
      </p:sp>
      <p:sp>
        <p:nvSpPr>
          <p:cNvPr id="56" name="AutoShape 29">
            <a:extLst>
              <a:ext uri="{FF2B5EF4-FFF2-40B4-BE49-F238E27FC236}">
                <a16:creationId xmlns:a16="http://schemas.microsoft.com/office/drawing/2014/main" id="{4E5D7CD4-A389-4CFB-8F01-DCAD11F14715}"/>
              </a:ext>
            </a:extLst>
          </p:cNvPr>
          <p:cNvSpPr>
            <a:spLocks noChangeArrowheads="1"/>
          </p:cNvSpPr>
          <p:nvPr/>
        </p:nvSpPr>
        <p:spPr bwMode="auto">
          <a:xfrm>
            <a:off x="15883467" y="16086667"/>
            <a:ext cx="9516533" cy="2615671"/>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58" name="Text Box 1297">
            <a:extLst>
              <a:ext uri="{FF2B5EF4-FFF2-40B4-BE49-F238E27FC236}">
                <a16:creationId xmlns:a16="http://schemas.microsoft.com/office/drawing/2014/main" id="{4172B1C2-1B4E-4F00-87DF-76C5FE0489DC}"/>
              </a:ext>
            </a:extLst>
          </p:cNvPr>
          <p:cNvSpPr txBox="1">
            <a:spLocks noChangeArrowheads="1"/>
          </p:cNvSpPr>
          <p:nvPr/>
        </p:nvSpPr>
        <p:spPr bwMode="auto">
          <a:xfrm>
            <a:off x="19383097" y="17178551"/>
            <a:ext cx="2381806" cy="369332"/>
          </a:xfrm>
          <a:prstGeom prst="rect">
            <a:avLst/>
          </a:prstGeom>
          <a:noFill/>
          <a:ln>
            <a:noFill/>
          </a:ln>
        </p:spPr>
        <p:txBody>
          <a:bodyPr wrap="square">
            <a:spAutoFit/>
          </a:bodyPr>
          <a:lstStyle>
            <a:lvl1pPr defTabSz="4667250">
              <a:spcBef>
                <a:spcPct val="20000"/>
              </a:spcBef>
              <a:buChar char="•"/>
              <a:defRPr sz="16300">
                <a:solidFill>
                  <a:schemeClr val="tx1"/>
                </a:solidFill>
                <a:latin typeface="Arial" panose="020B0604020202020204" pitchFamily="34" charset="0"/>
              </a:defRPr>
            </a:lvl1pPr>
            <a:lvl2pPr marL="742950" indent="-285750" defTabSz="4667250">
              <a:spcBef>
                <a:spcPct val="20000"/>
              </a:spcBef>
              <a:buChar char="–"/>
              <a:defRPr sz="14300">
                <a:solidFill>
                  <a:schemeClr val="tx1"/>
                </a:solidFill>
                <a:latin typeface="Arial" panose="020B0604020202020204" pitchFamily="34" charset="0"/>
              </a:defRPr>
            </a:lvl2pPr>
            <a:lvl3pPr marL="1143000" indent="-228600" defTabSz="4667250">
              <a:spcBef>
                <a:spcPct val="20000"/>
              </a:spcBef>
              <a:buChar char="•"/>
              <a:defRPr sz="12300">
                <a:solidFill>
                  <a:schemeClr val="tx1"/>
                </a:solidFill>
                <a:latin typeface="Arial" panose="020B0604020202020204" pitchFamily="34" charset="0"/>
              </a:defRPr>
            </a:lvl3pPr>
            <a:lvl4pPr marL="1600200" indent="-228600" defTabSz="4667250">
              <a:spcBef>
                <a:spcPct val="20000"/>
              </a:spcBef>
              <a:buChar char="–"/>
              <a:defRPr sz="10200">
                <a:solidFill>
                  <a:schemeClr val="tx1"/>
                </a:solidFill>
                <a:latin typeface="Arial" panose="020B0604020202020204" pitchFamily="34" charset="0"/>
              </a:defRPr>
            </a:lvl4pPr>
            <a:lvl5pPr marL="2057400" indent="-228600" defTabSz="4667250">
              <a:spcBef>
                <a:spcPct val="20000"/>
              </a:spcBef>
              <a:buChar char="»"/>
              <a:defRPr sz="10200">
                <a:solidFill>
                  <a:schemeClr val="tx1"/>
                </a:solidFill>
                <a:latin typeface="Arial" panose="020B0604020202020204" pitchFamily="34" charset="0"/>
              </a:defRPr>
            </a:lvl5pPr>
            <a:lvl6pPr marL="2514600" indent="-228600" defTabSz="4667250" eaLnBrk="0" fontAlgn="base" hangingPunct="0">
              <a:spcBef>
                <a:spcPct val="20000"/>
              </a:spcBef>
              <a:spcAft>
                <a:spcPct val="0"/>
              </a:spcAft>
              <a:buChar char="»"/>
              <a:defRPr sz="10200">
                <a:solidFill>
                  <a:schemeClr val="tx1"/>
                </a:solidFill>
                <a:latin typeface="Arial" panose="020B0604020202020204" pitchFamily="34" charset="0"/>
              </a:defRPr>
            </a:lvl6pPr>
            <a:lvl7pPr marL="2971800" indent="-228600" defTabSz="4667250" eaLnBrk="0" fontAlgn="base" hangingPunct="0">
              <a:spcBef>
                <a:spcPct val="20000"/>
              </a:spcBef>
              <a:spcAft>
                <a:spcPct val="0"/>
              </a:spcAft>
              <a:buChar char="»"/>
              <a:defRPr sz="10200">
                <a:solidFill>
                  <a:schemeClr val="tx1"/>
                </a:solidFill>
                <a:latin typeface="Arial" panose="020B0604020202020204" pitchFamily="34" charset="0"/>
              </a:defRPr>
            </a:lvl7pPr>
            <a:lvl8pPr marL="3429000" indent="-228600" defTabSz="4667250" eaLnBrk="0" fontAlgn="base" hangingPunct="0">
              <a:spcBef>
                <a:spcPct val="20000"/>
              </a:spcBef>
              <a:spcAft>
                <a:spcPct val="0"/>
              </a:spcAft>
              <a:buChar char="»"/>
              <a:defRPr sz="10200">
                <a:solidFill>
                  <a:schemeClr val="tx1"/>
                </a:solidFill>
                <a:latin typeface="Arial" panose="020B0604020202020204" pitchFamily="34" charset="0"/>
              </a:defRPr>
            </a:lvl8pPr>
            <a:lvl9pPr marL="3886200" indent="-228600" defTabSz="4667250" eaLnBrk="0" fontAlgn="base" hangingPunct="0">
              <a:spcBef>
                <a:spcPct val="20000"/>
              </a:spcBef>
              <a:spcAft>
                <a:spcPct val="0"/>
              </a:spcAft>
              <a:buChar char="»"/>
              <a:defRPr sz="10200">
                <a:solidFill>
                  <a:schemeClr val="tx1"/>
                </a:solidFill>
                <a:latin typeface="Arial" panose="020B0604020202020204" pitchFamily="34" charset="0"/>
              </a:defRPr>
            </a:lvl9pPr>
          </a:lstStyle>
          <a:p>
            <a:pPr eaLnBrk="1" hangingPunct="1">
              <a:spcBef>
                <a:spcPct val="0"/>
              </a:spcBef>
              <a:buFontTx/>
              <a:buNone/>
              <a:defRPr/>
            </a:pPr>
            <a:r>
              <a:rPr lang="en-US" altLang="en-US" sz="1800" b="1" dirty="0">
                <a:solidFill>
                  <a:srgbClr val="2310B0"/>
                </a:solidFill>
              </a:rPr>
              <a:t>www.sharedgeo.org</a:t>
            </a:r>
          </a:p>
        </p:txBody>
      </p:sp>
      <p:sp>
        <p:nvSpPr>
          <p:cNvPr id="59" name="Text Box 725">
            <a:extLst>
              <a:ext uri="{FF2B5EF4-FFF2-40B4-BE49-F238E27FC236}">
                <a16:creationId xmlns:a16="http://schemas.microsoft.com/office/drawing/2014/main" id="{5CE1E72D-5C7B-4F0D-839E-05BCFDF37D92}"/>
              </a:ext>
            </a:extLst>
          </p:cNvPr>
          <p:cNvSpPr txBox="1">
            <a:spLocks noChangeArrowheads="1"/>
          </p:cNvSpPr>
          <p:nvPr/>
        </p:nvSpPr>
        <p:spPr bwMode="auto">
          <a:xfrm>
            <a:off x="15849600" y="17735874"/>
            <a:ext cx="9448800" cy="584775"/>
          </a:xfrm>
          <a:prstGeom prst="rect">
            <a:avLst/>
          </a:prstGeom>
          <a:noFill/>
          <a:ln>
            <a:noFill/>
          </a:ln>
        </p:spPr>
        <p:txBody>
          <a:bodyPr wrap="square">
            <a:spAutoFit/>
          </a:bodyPr>
          <a:lstStyle>
            <a:lvl1pPr defTabSz="4667250">
              <a:spcBef>
                <a:spcPct val="20000"/>
              </a:spcBef>
              <a:buChar char="•"/>
              <a:defRPr sz="16300">
                <a:solidFill>
                  <a:schemeClr val="tx1"/>
                </a:solidFill>
                <a:latin typeface="Arial" panose="020B0604020202020204" pitchFamily="34" charset="0"/>
              </a:defRPr>
            </a:lvl1pPr>
            <a:lvl2pPr marL="742950" indent="-285750" defTabSz="4667250">
              <a:spcBef>
                <a:spcPct val="20000"/>
              </a:spcBef>
              <a:buChar char="–"/>
              <a:defRPr sz="14300">
                <a:solidFill>
                  <a:schemeClr val="tx1"/>
                </a:solidFill>
                <a:latin typeface="Arial" panose="020B0604020202020204" pitchFamily="34" charset="0"/>
              </a:defRPr>
            </a:lvl2pPr>
            <a:lvl3pPr marL="1143000" indent="-228600" defTabSz="4667250">
              <a:spcBef>
                <a:spcPct val="20000"/>
              </a:spcBef>
              <a:buChar char="•"/>
              <a:defRPr sz="12300">
                <a:solidFill>
                  <a:schemeClr val="tx1"/>
                </a:solidFill>
                <a:latin typeface="Arial" panose="020B0604020202020204" pitchFamily="34" charset="0"/>
              </a:defRPr>
            </a:lvl3pPr>
            <a:lvl4pPr marL="1600200" indent="-228600" defTabSz="4667250">
              <a:spcBef>
                <a:spcPct val="20000"/>
              </a:spcBef>
              <a:buChar char="–"/>
              <a:defRPr sz="10200">
                <a:solidFill>
                  <a:schemeClr val="tx1"/>
                </a:solidFill>
                <a:latin typeface="Arial" panose="020B0604020202020204" pitchFamily="34" charset="0"/>
              </a:defRPr>
            </a:lvl4pPr>
            <a:lvl5pPr marL="2057400" indent="-228600" defTabSz="4667250">
              <a:spcBef>
                <a:spcPct val="20000"/>
              </a:spcBef>
              <a:buChar char="»"/>
              <a:defRPr sz="10200">
                <a:solidFill>
                  <a:schemeClr val="tx1"/>
                </a:solidFill>
                <a:latin typeface="Arial" panose="020B0604020202020204" pitchFamily="34" charset="0"/>
              </a:defRPr>
            </a:lvl5pPr>
            <a:lvl6pPr marL="2514600" indent="-228600" defTabSz="4667250" eaLnBrk="0" fontAlgn="base" hangingPunct="0">
              <a:spcBef>
                <a:spcPct val="20000"/>
              </a:spcBef>
              <a:spcAft>
                <a:spcPct val="0"/>
              </a:spcAft>
              <a:buChar char="»"/>
              <a:defRPr sz="10200">
                <a:solidFill>
                  <a:schemeClr val="tx1"/>
                </a:solidFill>
                <a:latin typeface="Arial" panose="020B0604020202020204" pitchFamily="34" charset="0"/>
              </a:defRPr>
            </a:lvl6pPr>
            <a:lvl7pPr marL="2971800" indent="-228600" defTabSz="4667250" eaLnBrk="0" fontAlgn="base" hangingPunct="0">
              <a:spcBef>
                <a:spcPct val="20000"/>
              </a:spcBef>
              <a:spcAft>
                <a:spcPct val="0"/>
              </a:spcAft>
              <a:buChar char="»"/>
              <a:defRPr sz="10200">
                <a:solidFill>
                  <a:schemeClr val="tx1"/>
                </a:solidFill>
                <a:latin typeface="Arial" panose="020B0604020202020204" pitchFamily="34" charset="0"/>
              </a:defRPr>
            </a:lvl7pPr>
            <a:lvl8pPr marL="3429000" indent="-228600" defTabSz="4667250" eaLnBrk="0" fontAlgn="base" hangingPunct="0">
              <a:spcBef>
                <a:spcPct val="20000"/>
              </a:spcBef>
              <a:spcAft>
                <a:spcPct val="0"/>
              </a:spcAft>
              <a:buChar char="»"/>
              <a:defRPr sz="10200">
                <a:solidFill>
                  <a:schemeClr val="tx1"/>
                </a:solidFill>
                <a:latin typeface="Arial" panose="020B0604020202020204" pitchFamily="34" charset="0"/>
              </a:defRPr>
            </a:lvl8pPr>
            <a:lvl9pPr marL="3886200" indent="-228600" defTabSz="4667250" eaLnBrk="0" fontAlgn="base" hangingPunct="0">
              <a:spcBef>
                <a:spcPct val="20000"/>
              </a:spcBef>
              <a:spcAft>
                <a:spcPct val="0"/>
              </a:spcAft>
              <a:buChar char="»"/>
              <a:defRPr sz="10200">
                <a:solidFill>
                  <a:schemeClr val="tx1"/>
                </a:solidFill>
                <a:latin typeface="Arial" panose="020B0604020202020204" pitchFamily="34" charset="0"/>
              </a:defRPr>
            </a:lvl9pPr>
          </a:lstStyle>
          <a:p>
            <a:pPr eaLnBrk="1" hangingPunct="1">
              <a:spcBef>
                <a:spcPct val="0"/>
              </a:spcBef>
              <a:buFontTx/>
              <a:buNone/>
              <a:defRPr/>
            </a:pPr>
            <a:r>
              <a:rPr lang="en-US" altLang="en-US" sz="1600" dirty="0"/>
              <a:t>SharedGeo is a 501(c)3 nonprofit with a mission to help government, nonprofit, education and corporate entities use mapping technologies and share geographic data for the public good.</a:t>
            </a:r>
          </a:p>
        </p:txBody>
      </p:sp>
      <p:pic>
        <p:nvPicPr>
          <p:cNvPr id="61" name="Picture 60">
            <a:extLst>
              <a:ext uri="{FF2B5EF4-FFF2-40B4-BE49-F238E27FC236}">
                <a16:creationId xmlns:a16="http://schemas.microsoft.com/office/drawing/2014/main" id="{37389ACC-2216-45D1-9FE9-BBDC6A1C0AA9}"/>
              </a:ext>
            </a:extLst>
          </p:cNvPr>
          <p:cNvPicPr>
            <a:picLocks noChangeAspect="1"/>
          </p:cNvPicPr>
          <p:nvPr/>
        </p:nvPicPr>
        <p:blipFill>
          <a:blip r:embed="rId3"/>
          <a:stretch>
            <a:fillRect/>
          </a:stretch>
        </p:blipFill>
        <p:spPr>
          <a:xfrm>
            <a:off x="34088823" y="10930240"/>
            <a:ext cx="1587291" cy="1839113"/>
          </a:xfrm>
          <a:prstGeom prst="rect">
            <a:avLst/>
          </a:prstGeom>
        </p:spPr>
      </p:pic>
      <p:sp>
        <p:nvSpPr>
          <p:cNvPr id="64" name="Text Box 10">
            <a:extLst>
              <a:ext uri="{FF2B5EF4-FFF2-40B4-BE49-F238E27FC236}">
                <a16:creationId xmlns:a16="http://schemas.microsoft.com/office/drawing/2014/main" id="{19CE9B19-A139-45D9-A8A0-87052B9897DF}"/>
              </a:ext>
            </a:extLst>
          </p:cNvPr>
          <p:cNvSpPr txBox="1">
            <a:spLocks noChangeArrowheads="1"/>
          </p:cNvSpPr>
          <p:nvPr/>
        </p:nvSpPr>
        <p:spPr bwMode="auto">
          <a:xfrm>
            <a:off x="33519533" y="4047653"/>
            <a:ext cx="7222067" cy="861370"/>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b="1" dirty="0"/>
              <a:t>More</a:t>
            </a:r>
          </a:p>
        </p:txBody>
      </p:sp>
      <p:sp>
        <p:nvSpPr>
          <p:cNvPr id="39" name="Content Placeholder 2">
            <a:extLst>
              <a:ext uri="{FF2B5EF4-FFF2-40B4-BE49-F238E27FC236}">
                <a16:creationId xmlns:a16="http://schemas.microsoft.com/office/drawing/2014/main" id="{FF884FAA-2241-45D3-9CF6-BC7DE0B9BDFF}"/>
              </a:ext>
            </a:extLst>
          </p:cNvPr>
          <p:cNvSpPr txBox="1">
            <a:spLocks noChangeArrowheads="1"/>
          </p:cNvSpPr>
          <p:nvPr/>
        </p:nvSpPr>
        <p:spPr>
          <a:xfrm>
            <a:off x="457199" y="15405100"/>
            <a:ext cx="7332133" cy="3028422"/>
          </a:xfrm>
          <a:prstGeom prst="rect">
            <a:avLst/>
          </a:prstGeom>
        </p:spPr>
        <p:txBody>
          <a:bodyPr/>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581878" indent="-290939" defTabSz="5940009">
              <a:defRPr/>
            </a:pPr>
            <a:endParaRPr lang="en-US" altLang="en-US" sz="2000" kern="0" dirty="0"/>
          </a:p>
          <a:p>
            <a:pPr marL="290939" indent="0" defTabSz="5940009">
              <a:buNone/>
              <a:defRPr/>
            </a:pPr>
            <a:r>
              <a:rPr lang="en-US" altLang="en-US" sz="2400" b="1" kern="0" dirty="0"/>
              <a:t>Design Development Partners</a:t>
            </a:r>
          </a:p>
          <a:p>
            <a:pPr marL="633839" indent="-342900" defTabSz="5940009">
              <a:buFont typeface="Wingdings" panose="05000000000000000000" pitchFamily="2" charset="2"/>
              <a:buChar char="Ø"/>
              <a:defRPr/>
            </a:pPr>
            <a:r>
              <a:rPr lang="en-US" altLang="en-US" sz="2000" kern="0" dirty="0"/>
              <a:t>MGAC Emergency Preparedness Committee</a:t>
            </a:r>
          </a:p>
          <a:p>
            <a:pPr marL="633839" indent="-342900" defTabSz="5940009">
              <a:buFont typeface="Wingdings" panose="05000000000000000000" pitchFamily="2" charset="2"/>
              <a:buChar char="Ø"/>
              <a:defRPr/>
            </a:pPr>
            <a:r>
              <a:rPr lang="en-US" altLang="en-US" sz="2000" kern="0" dirty="0"/>
              <a:t>Minnesota Department of Transportation</a:t>
            </a:r>
          </a:p>
          <a:p>
            <a:pPr marL="633839" indent="-342900" defTabSz="5940009">
              <a:buFont typeface="Wingdings" panose="05000000000000000000" pitchFamily="2" charset="2"/>
              <a:buChar char="Ø"/>
              <a:defRPr/>
            </a:pPr>
            <a:r>
              <a:rPr lang="en-US" altLang="en-US" sz="2000" kern="0" dirty="0"/>
              <a:t>Minnesota Department of Natural Resources</a:t>
            </a:r>
          </a:p>
          <a:p>
            <a:pPr marL="633839" indent="-342900" defTabSz="5940009">
              <a:buFont typeface="Wingdings" panose="05000000000000000000" pitchFamily="2" charset="2"/>
              <a:buChar char="Ø"/>
              <a:defRPr/>
            </a:pPr>
            <a:r>
              <a:rPr lang="en-US" altLang="en-US" sz="2000" kern="0" dirty="0"/>
              <a:t>Lake County Minnesota focus group (law, trail riders, etc.)</a:t>
            </a:r>
          </a:p>
          <a:p>
            <a:pPr marL="633839" indent="-342900" defTabSz="5940009">
              <a:buFont typeface="Wingdings" panose="05000000000000000000" pitchFamily="2" charset="2"/>
              <a:buChar char="Ø"/>
              <a:defRPr/>
            </a:pPr>
            <a:r>
              <a:rPr lang="en-US" altLang="en-US" sz="2000" kern="0" dirty="0"/>
              <a:t>National focus group of responders and geospatial experts</a:t>
            </a:r>
          </a:p>
          <a:p>
            <a:pPr marL="581878" indent="-290939" defTabSz="5940009">
              <a:defRPr/>
            </a:pPr>
            <a:endParaRPr lang="en-US" altLang="en-US" sz="2000" kern="0" dirty="0"/>
          </a:p>
          <a:p>
            <a:pPr marL="581878" indent="-290939" defTabSz="5940009">
              <a:defRPr/>
            </a:pPr>
            <a:endParaRPr lang="en-US" altLang="en-US" sz="3054" kern="0" dirty="0"/>
          </a:p>
        </p:txBody>
      </p:sp>
      <p:sp>
        <p:nvSpPr>
          <p:cNvPr id="67" name="Content Placeholder 2">
            <a:extLst>
              <a:ext uri="{FF2B5EF4-FFF2-40B4-BE49-F238E27FC236}">
                <a16:creationId xmlns:a16="http://schemas.microsoft.com/office/drawing/2014/main" id="{3FCACC13-4F13-4B23-907D-E125AF8DDD7E}"/>
              </a:ext>
            </a:extLst>
          </p:cNvPr>
          <p:cNvSpPr txBox="1">
            <a:spLocks noChangeArrowheads="1"/>
          </p:cNvSpPr>
          <p:nvPr/>
        </p:nvSpPr>
        <p:spPr>
          <a:xfrm>
            <a:off x="3409950" y="12815478"/>
            <a:ext cx="3790950" cy="458523"/>
          </a:xfrm>
          <a:prstGeom prst="rect">
            <a:avLst/>
          </a:prstGeom>
          <a:ln>
            <a:solidFill>
              <a:schemeClr val="tx1"/>
            </a:solidFill>
          </a:ln>
        </p:spPr>
        <p:txBody>
          <a:bodyPr anchor="ctr" anchorCtr="0"/>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0" indent="0" defTabSz="5940009">
              <a:spcBef>
                <a:spcPts val="0"/>
              </a:spcBef>
              <a:buNone/>
              <a:defRPr/>
            </a:pPr>
            <a:r>
              <a:rPr lang="en-US" altLang="en-US" sz="1800" dirty="0"/>
              <a:t>15T - UTM Grid Zone; 4x6 degrees   </a:t>
            </a:r>
          </a:p>
        </p:txBody>
      </p:sp>
      <p:sp>
        <p:nvSpPr>
          <p:cNvPr id="69" name="Content Placeholder 2">
            <a:extLst>
              <a:ext uri="{FF2B5EF4-FFF2-40B4-BE49-F238E27FC236}">
                <a16:creationId xmlns:a16="http://schemas.microsoft.com/office/drawing/2014/main" id="{D3403C66-8D7C-4D5A-9D9C-6454C051D315}"/>
              </a:ext>
            </a:extLst>
          </p:cNvPr>
          <p:cNvSpPr txBox="1">
            <a:spLocks noChangeArrowheads="1"/>
          </p:cNvSpPr>
          <p:nvPr/>
        </p:nvSpPr>
        <p:spPr>
          <a:xfrm>
            <a:off x="3409950" y="13329828"/>
            <a:ext cx="3867150" cy="458523"/>
          </a:xfrm>
          <a:prstGeom prst="rect">
            <a:avLst/>
          </a:prstGeom>
          <a:ln>
            <a:solidFill>
              <a:schemeClr val="tx1"/>
            </a:solidFill>
          </a:ln>
        </p:spPr>
        <p:txBody>
          <a:bodyPr anchor="ctr" anchorCtr="0"/>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0" indent="0" defTabSz="5940009">
              <a:spcBef>
                <a:spcPts val="0"/>
              </a:spcBef>
              <a:buNone/>
              <a:defRPr/>
            </a:pPr>
            <a:r>
              <a:rPr lang="en-US" altLang="en-US" sz="1800" dirty="0"/>
              <a:t>VK - USNG/MGRS 100 KM Square  </a:t>
            </a:r>
          </a:p>
        </p:txBody>
      </p:sp>
      <p:sp>
        <p:nvSpPr>
          <p:cNvPr id="70" name="Content Placeholder 2">
            <a:extLst>
              <a:ext uri="{FF2B5EF4-FFF2-40B4-BE49-F238E27FC236}">
                <a16:creationId xmlns:a16="http://schemas.microsoft.com/office/drawing/2014/main" id="{F221ABDC-9376-47EB-8F7A-4F2C7FF793CD}"/>
              </a:ext>
            </a:extLst>
          </p:cNvPr>
          <p:cNvSpPr txBox="1">
            <a:spLocks noChangeArrowheads="1"/>
          </p:cNvSpPr>
          <p:nvPr/>
        </p:nvSpPr>
        <p:spPr>
          <a:xfrm>
            <a:off x="3409950" y="13851875"/>
            <a:ext cx="4133850" cy="1239573"/>
          </a:xfrm>
          <a:prstGeom prst="rect">
            <a:avLst/>
          </a:prstGeom>
          <a:ln>
            <a:solidFill>
              <a:schemeClr val="tx1"/>
            </a:solidFill>
          </a:ln>
        </p:spPr>
        <p:txBody>
          <a:bodyPr anchor="ctr" anchorCtr="0"/>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0" indent="0" defTabSz="5940009">
              <a:spcBef>
                <a:spcPts val="0"/>
              </a:spcBef>
              <a:buNone/>
              <a:defRPr/>
            </a:pPr>
            <a:r>
              <a:rPr lang="en-US" altLang="en-US" sz="1800" dirty="0"/>
              <a:t>8 USNG digits called into a 911 response center provide 33’ accuracy within an area of approximately 3,861 square miles.</a:t>
            </a:r>
          </a:p>
        </p:txBody>
      </p:sp>
      <p:sp>
        <p:nvSpPr>
          <p:cNvPr id="71" name="Content Placeholder 2">
            <a:extLst>
              <a:ext uri="{FF2B5EF4-FFF2-40B4-BE49-F238E27FC236}">
                <a16:creationId xmlns:a16="http://schemas.microsoft.com/office/drawing/2014/main" id="{37DA7686-F9E4-4CAA-8C0C-074CC0EAF24E}"/>
              </a:ext>
            </a:extLst>
          </p:cNvPr>
          <p:cNvSpPr txBox="1">
            <a:spLocks noChangeArrowheads="1"/>
          </p:cNvSpPr>
          <p:nvPr/>
        </p:nvSpPr>
        <p:spPr>
          <a:xfrm>
            <a:off x="3409950" y="15188839"/>
            <a:ext cx="4133850" cy="458523"/>
          </a:xfrm>
          <a:prstGeom prst="rect">
            <a:avLst/>
          </a:prstGeom>
          <a:ln>
            <a:solidFill>
              <a:schemeClr val="tx1"/>
            </a:solidFill>
          </a:ln>
        </p:spPr>
        <p:txBody>
          <a:bodyPr anchor="ctr" anchorCtr="0"/>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0" indent="0" defTabSz="5940009">
              <a:spcBef>
                <a:spcPts val="0"/>
              </a:spcBef>
              <a:buNone/>
              <a:defRPr/>
            </a:pPr>
            <a:r>
              <a:rPr lang="en-US" altLang="en-US" sz="1800" dirty="0"/>
              <a:t>Federal standard - Traffic Control Blue</a:t>
            </a:r>
          </a:p>
        </p:txBody>
      </p:sp>
      <p:sp>
        <p:nvSpPr>
          <p:cNvPr id="72" name="Content Placeholder 2">
            <a:extLst>
              <a:ext uri="{FF2B5EF4-FFF2-40B4-BE49-F238E27FC236}">
                <a16:creationId xmlns:a16="http://schemas.microsoft.com/office/drawing/2014/main" id="{D48B8503-A9F4-4DFC-BB6F-47ADB3DFE18D}"/>
              </a:ext>
            </a:extLst>
          </p:cNvPr>
          <p:cNvSpPr txBox="1">
            <a:spLocks noChangeArrowheads="1"/>
          </p:cNvSpPr>
          <p:nvPr/>
        </p:nvSpPr>
        <p:spPr>
          <a:xfrm>
            <a:off x="3409950" y="12059036"/>
            <a:ext cx="4095750" cy="666750"/>
          </a:xfrm>
          <a:prstGeom prst="rect">
            <a:avLst/>
          </a:prstGeom>
          <a:ln>
            <a:solidFill>
              <a:schemeClr val="tx1"/>
            </a:solidFill>
          </a:ln>
        </p:spPr>
        <p:txBody>
          <a:bodyPr anchor="ctr" anchorCtr="0"/>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0" indent="0" defTabSz="5940009">
              <a:spcBef>
                <a:spcPts val="0"/>
              </a:spcBef>
              <a:buNone/>
              <a:defRPr/>
            </a:pPr>
            <a:r>
              <a:rPr lang="en-US" altLang="en-US" sz="1800" dirty="0"/>
              <a:t>Responder “Star of Life” symbol avoids Red Cross proprietary issue   </a:t>
            </a:r>
          </a:p>
        </p:txBody>
      </p:sp>
      <p:sp>
        <p:nvSpPr>
          <p:cNvPr id="73" name="Content Placeholder 2">
            <a:extLst>
              <a:ext uri="{FF2B5EF4-FFF2-40B4-BE49-F238E27FC236}">
                <a16:creationId xmlns:a16="http://schemas.microsoft.com/office/drawing/2014/main" id="{44F4461F-0690-46C8-98E1-6C431A230613}"/>
              </a:ext>
            </a:extLst>
          </p:cNvPr>
          <p:cNvSpPr txBox="1">
            <a:spLocks/>
          </p:cNvSpPr>
          <p:nvPr/>
        </p:nvSpPr>
        <p:spPr>
          <a:xfrm>
            <a:off x="8181110" y="7333531"/>
            <a:ext cx="7401790" cy="11368807"/>
          </a:xfrm>
          <a:prstGeom prst="rect">
            <a:avLst/>
          </a:prstGeom>
        </p:spPr>
        <p:txBody>
          <a:bodyPr/>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581025" indent="-290513" defTabSz="5940009">
              <a:buNone/>
              <a:defRPr/>
            </a:pPr>
            <a:r>
              <a:rPr lang="en-US" sz="2400" b="1" kern="0" dirty="0"/>
              <a:t>U.S. National Grid?</a:t>
            </a:r>
            <a:r>
              <a:rPr lang="en-US" sz="2400" kern="0" dirty="0"/>
              <a:t> </a:t>
            </a:r>
          </a:p>
          <a:p>
            <a:pPr marL="633412" indent="-342900" defTabSz="5940009">
              <a:buFont typeface="Wingdings" panose="05000000000000000000" pitchFamily="2" charset="2"/>
              <a:buChar char="Ø"/>
              <a:defRPr/>
            </a:pPr>
            <a:r>
              <a:rPr lang="en-US" sz="2000" kern="0" dirty="0"/>
              <a:t>USNG is the U.S. portion of the Military Grid Reference System (MGRS) – a well-established worldwide metric coordinate standard used by NATO and the U.S. Armed Forces since the late 1940’s</a:t>
            </a:r>
          </a:p>
          <a:p>
            <a:pPr marL="633412" indent="-342900" defTabSz="5940009">
              <a:buFont typeface="Wingdings" panose="05000000000000000000" pitchFamily="2" charset="2"/>
              <a:buChar char="Ø"/>
              <a:defRPr/>
            </a:pPr>
            <a:r>
              <a:rPr lang="en-US" sz="2000" kern="0" dirty="0"/>
              <a:t>In November 2011, the seven federal agencies which comprise the National Search and Rescue Committee, designated USNG as the standard for ALL ground based Search and Rescue (SAR) operations in the U.S.</a:t>
            </a:r>
          </a:p>
          <a:p>
            <a:pPr marL="633412" indent="-342900" defTabSz="5940009">
              <a:buFont typeface="Wingdings" panose="05000000000000000000" pitchFamily="2" charset="2"/>
              <a:buChar char="Ø"/>
              <a:defRPr/>
            </a:pPr>
            <a:r>
              <a:rPr lang="en-US" sz="2000" kern="0" dirty="0"/>
              <a:t>In October 2015, FEMA designated USNG as its primary coordinate system and encouraged all partner organizations to do the same – USNG effectively became the nation’s “Emergency Response Language of Location” </a:t>
            </a:r>
            <a:br>
              <a:rPr lang="en-US" sz="2000" kern="0" dirty="0"/>
            </a:br>
            <a:endParaRPr lang="en-US" sz="2000" kern="0" dirty="0"/>
          </a:p>
          <a:p>
            <a:pPr marL="290512" indent="0" defTabSz="5940009">
              <a:buNone/>
              <a:defRPr/>
            </a:pPr>
            <a:r>
              <a:rPr lang="en-US" sz="2400" b="1" kern="0" dirty="0"/>
              <a:t>But What About…</a:t>
            </a:r>
          </a:p>
          <a:p>
            <a:pPr marL="633412" indent="-342900" defTabSz="5940009">
              <a:buFont typeface="Wingdings" panose="05000000000000000000" pitchFamily="2" charset="2"/>
              <a:buChar char="Ø"/>
              <a:defRPr/>
            </a:pPr>
            <a:r>
              <a:rPr lang="en-US" sz="2000" b="1" kern="0" dirty="0"/>
              <a:t>Latitude/Longitude? </a:t>
            </a:r>
          </a:p>
          <a:p>
            <a:pPr marL="914400" lvl="1" indent="-285750" defTabSz="5940009">
              <a:buFont typeface="Arial" panose="020B0604020202020204" pitchFamily="34" charset="0"/>
              <a:buChar char="•"/>
              <a:defRPr/>
            </a:pPr>
            <a:r>
              <a:rPr lang="en-US" sz="1600" kern="0" dirty="0"/>
              <a:t>It’s base 60 math and nonstandard sized trapezoids are not conducive to responders understanding local location relationships</a:t>
            </a:r>
          </a:p>
          <a:p>
            <a:pPr marL="914400" lvl="1" indent="-285750" defTabSz="5940009">
              <a:buFont typeface="Arial" panose="020B0604020202020204" pitchFamily="34" charset="0"/>
              <a:buChar char="•"/>
              <a:defRPr/>
            </a:pPr>
            <a:r>
              <a:rPr lang="en-US" sz="1600" kern="0" dirty="0"/>
              <a:t>13 digits are needed to get the same precision as an 8 digit USNG coordinate</a:t>
            </a:r>
          </a:p>
          <a:p>
            <a:pPr marL="914400" lvl="1" indent="-285750" defTabSz="5940009">
              <a:buFont typeface="Arial" panose="020B0604020202020204" pitchFamily="34" charset="0"/>
              <a:buChar char="•"/>
              <a:defRPr/>
            </a:pPr>
            <a:r>
              <a:rPr lang="en-US" sz="1600" kern="0" dirty="0"/>
              <a:t>Format confusion has sent responses to the wrong location with deadly results (DD.MM.SS, DD.MM.mm, or </a:t>
            </a:r>
            <a:r>
              <a:rPr lang="en-US" sz="1600" kern="0" dirty="0" err="1"/>
              <a:t>DD.dddd</a:t>
            </a:r>
            <a:r>
              <a:rPr lang="en-US" sz="1600" kern="0" dirty="0"/>
              <a:t>)</a:t>
            </a:r>
            <a:endParaRPr lang="en-US" sz="2900" kern="0" dirty="0"/>
          </a:p>
          <a:p>
            <a:pPr marL="633412" indent="-342900" defTabSz="5940009">
              <a:buFont typeface="Wingdings" panose="05000000000000000000" pitchFamily="2" charset="2"/>
              <a:buChar char="Ø"/>
              <a:defRPr/>
            </a:pPr>
            <a:r>
              <a:rPr lang="en-US" sz="2000" b="1" kern="0" dirty="0"/>
              <a:t>Cell Phone Location Reporting?</a:t>
            </a:r>
          </a:p>
          <a:p>
            <a:pPr marL="914400" lvl="1" indent="-285750" defTabSz="5940009">
              <a:buFont typeface="Arial" panose="020B0604020202020204" pitchFamily="34" charset="0"/>
              <a:buChar char="•"/>
              <a:defRPr/>
            </a:pPr>
            <a:r>
              <a:rPr lang="en-US" sz="1600" kern="0" dirty="0"/>
              <a:t>There are many instances where tower triangulation doesn’t work</a:t>
            </a:r>
          </a:p>
          <a:p>
            <a:pPr marL="914400" lvl="1" indent="-285750" defTabSz="5940009">
              <a:buFont typeface="Arial" panose="020B0604020202020204" pitchFamily="34" charset="0"/>
              <a:buChar char="•"/>
              <a:defRPr/>
            </a:pPr>
            <a:r>
              <a:rPr lang="en-US" sz="1600" kern="0" dirty="0"/>
              <a:t>In spring 2018, numerous major news organizations reported on significant location inaccuracies inherent in cell phones and the substantial problems caused for 911 centers</a:t>
            </a:r>
            <a:endParaRPr lang="en-US" sz="2000" kern="0" dirty="0"/>
          </a:p>
          <a:p>
            <a:pPr marL="633412" indent="-342900" defTabSz="5940009">
              <a:buFont typeface="Wingdings" panose="05000000000000000000" pitchFamily="2" charset="2"/>
              <a:buChar char="Ø"/>
              <a:defRPr/>
            </a:pPr>
            <a:r>
              <a:rPr lang="en-US" sz="2000" kern="0" dirty="0"/>
              <a:t> </a:t>
            </a:r>
            <a:r>
              <a:rPr lang="en-US" sz="2000" b="1" kern="0" dirty="0"/>
              <a:t>Next Gen 9-1-1 (NG911) Systems</a:t>
            </a:r>
            <a:r>
              <a:rPr lang="en-US" sz="2000" kern="0" dirty="0"/>
              <a:t>?</a:t>
            </a:r>
          </a:p>
          <a:p>
            <a:pPr marL="914400" lvl="1" indent="-285750" defTabSz="5940009">
              <a:buFont typeface="Arial" panose="020B0604020202020204" pitchFamily="34" charset="0"/>
              <a:buChar char="•"/>
              <a:defRPr/>
            </a:pPr>
            <a:r>
              <a:rPr lang="en-US" sz="1600" kern="0" dirty="0"/>
              <a:t>Nationwide adoption of NG911 has been slow and spotty, and likely many rural areas where recreational trails are located remain decades away from implementing</a:t>
            </a:r>
          </a:p>
          <a:p>
            <a:pPr marL="914400" lvl="1" indent="-285750" defTabSz="5940009">
              <a:buFont typeface="Arial" panose="020B0604020202020204" pitchFamily="34" charset="0"/>
              <a:buChar char="•"/>
              <a:defRPr/>
            </a:pPr>
            <a:r>
              <a:rPr lang="en-US" sz="1600" kern="0" dirty="0"/>
              <a:t>USNG interoperability is a federal mandated data design standard of NG911 systems.</a:t>
            </a:r>
          </a:p>
          <a:p>
            <a:pPr marL="914400" lvl="1" indent="-285750" defTabSz="5940009">
              <a:buFont typeface="Arial" panose="020B0604020202020204" pitchFamily="34" charset="0"/>
              <a:buChar char="•"/>
              <a:defRPr/>
            </a:pPr>
            <a:r>
              <a:rPr lang="en-US" sz="1600" kern="0" dirty="0"/>
              <a:t>USNG and associated ELMs are meant to augment and not replace other sanctioned emergency response location reporting approaches such street addresses  </a:t>
            </a:r>
          </a:p>
        </p:txBody>
      </p:sp>
      <p:pic>
        <p:nvPicPr>
          <p:cNvPr id="9" name="Picture 8" descr="A close up of a sign&#10;&#10;Description automatically generated">
            <a:extLst>
              <a:ext uri="{FF2B5EF4-FFF2-40B4-BE49-F238E27FC236}">
                <a16:creationId xmlns:a16="http://schemas.microsoft.com/office/drawing/2014/main" id="{7965A067-2A32-4502-9D52-E83FAA9200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8648" y="5054601"/>
            <a:ext cx="1868457" cy="1866900"/>
          </a:xfrm>
          <a:prstGeom prst="rect">
            <a:avLst/>
          </a:prstGeom>
        </p:spPr>
      </p:pic>
      <p:pic>
        <p:nvPicPr>
          <p:cNvPr id="14" name="Picture 13">
            <a:extLst>
              <a:ext uri="{FF2B5EF4-FFF2-40B4-BE49-F238E27FC236}">
                <a16:creationId xmlns:a16="http://schemas.microsoft.com/office/drawing/2014/main" id="{23B88A45-637E-48D2-8950-E5D5F307C7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87628" y="4980462"/>
            <a:ext cx="2430630" cy="1895817"/>
          </a:xfrm>
          <a:prstGeom prst="rect">
            <a:avLst/>
          </a:prstGeom>
        </p:spPr>
      </p:pic>
      <p:pic>
        <p:nvPicPr>
          <p:cNvPr id="4" name="Picture 3" descr="A close up of a sign&#10;&#10;Description automatically generated">
            <a:extLst>
              <a:ext uri="{FF2B5EF4-FFF2-40B4-BE49-F238E27FC236}">
                <a16:creationId xmlns:a16="http://schemas.microsoft.com/office/drawing/2014/main" id="{9EDA6532-D12F-4963-8C18-653D0DF858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72066" y="5035929"/>
            <a:ext cx="1911516" cy="1906737"/>
          </a:xfrm>
          <a:prstGeom prst="rect">
            <a:avLst/>
          </a:prstGeom>
        </p:spPr>
      </p:pic>
      <p:sp>
        <p:nvSpPr>
          <p:cNvPr id="2" name="TextBox 1">
            <a:extLst>
              <a:ext uri="{FF2B5EF4-FFF2-40B4-BE49-F238E27FC236}">
                <a16:creationId xmlns:a16="http://schemas.microsoft.com/office/drawing/2014/main" id="{730206CA-C165-4929-BFAC-E4343DCD8DB6}"/>
              </a:ext>
            </a:extLst>
          </p:cNvPr>
          <p:cNvSpPr txBox="1"/>
          <p:nvPr/>
        </p:nvSpPr>
        <p:spPr>
          <a:xfrm>
            <a:off x="25584150" y="4974167"/>
            <a:ext cx="7524750" cy="830997"/>
          </a:xfrm>
          <a:prstGeom prst="rect">
            <a:avLst/>
          </a:prstGeom>
          <a:noFill/>
        </p:spPr>
        <p:txBody>
          <a:bodyPr wrap="square" rtlCol="0">
            <a:spAutoFit/>
          </a:bodyPr>
          <a:lstStyle/>
          <a:p>
            <a:r>
              <a:rPr lang="en-US" sz="2400" b="1" i="1" dirty="0"/>
              <a:t>A Truly Collaborative Geospatial Project Which Saves Lives! </a:t>
            </a:r>
          </a:p>
        </p:txBody>
      </p:sp>
      <p:pic>
        <p:nvPicPr>
          <p:cNvPr id="7" name="Picture 6" descr="A large clock mounted to the side&#10;&#10;Description automatically generated">
            <a:extLst>
              <a:ext uri="{FF2B5EF4-FFF2-40B4-BE49-F238E27FC236}">
                <a16:creationId xmlns:a16="http://schemas.microsoft.com/office/drawing/2014/main" id="{25E4D6C5-E25B-45DF-A476-91F96BF0775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134455" y="5871105"/>
            <a:ext cx="1613428" cy="1613428"/>
          </a:xfrm>
          <a:prstGeom prst="rect">
            <a:avLst/>
          </a:prstGeom>
        </p:spPr>
      </p:pic>
      <p:pic>
        <p:nvPicPr>
          <p:cNvPr id="10" name="Picture 9" descr="A close up of a logo&#10;&#10;Description automatically generated">
            <a:extLst>
              <a:ext uri="{FF2B5EF4-FFF2-40B4-BE49-F238E27FC236}">
                <a16:creationId xmlns:a16="http://schemas.microsoft.com/office/drawing/2014/main" id="{0533496A-3F83-44BF-B5A9-C5A7263D2F2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0000" t="10657" b="11545"/>
          <a:stretch/>
        </p:blipFill>
        <p:spPr>
          <a:xfrm>
            <a:off x="25831800" y="5962650"/>
            <a:ext cx="1430021" cy="1390650"/>
          </a:xfrm>
          <a:prstGeom prst="rect">
            <a:avLst/>
          </a:prstGeom>
        </p:spPr>
      </p:pic>
      <p:pic>
        <p:nvPicPr>
          <p:cNvPr id="12" name="Picture 11" descr="A stop sign&#10;&#10;Description automatically generated">
            <a:extLst>
              <a:ext uri="{FF2B5EF4-FFF2-40B4-BE49-F238E27FC236}">
                <a16:creationId xmlns:a16="http://schemas.microsoft.com/office/drawing/2014/main" id="{3F71F2BC-3D9A-4F2E-A269-7826437C03C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371040" y="6000750"/>
            <a:ext cx="1361477" cy="1362520"/>
          </a:xfrm>
          <a:prstGeom prst="rect">
            <a:avLst/>
          </a:prstGeom>
        </p:spPr>
      </p:pic>
      <p:pic>
        <p:nvPicPr>
          <p:cNvPr id="15" name="Picture 14" descr="A close up of a logo&#10;&#10;Description automatically generated">
            <a:extLst>
              <a:ext uri="{FF2B5EF4-FFF2-40B4-BE49-F238E27FC236}">
                <a16:creationId xmlns:a16="http://schemas.microsoft.com/office/drawing/2014/main" id="{D356942F-12FD-4D3D-81A7-F8617D10239B}"/>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6610" t="13139" r="14850" b="13715"/>
          <a:stretch/>
        </p:blipFill>
        <p:spPr>
          <a:xfrm>
            <a:off x="31671683" y="5963921"/>
            <a:ext cx="1352550" cy="1442720"/>
          </a:xfrm>
          <a:prstGeom prst="rect">
            <a:avLst/>
          </a:prstGeom>
        </p:spPr>
      </p:pic>
      <p:pic>
        <p:nvPicPr>
          <p:cNvPr id="17" name="Picture 16" descr="A close up of a logo&#10;&#10;Description automatically generated">
            <a:extLst>
              <a:ext uri="{FF2B5EF4-FFF2-40B4-BE49-F238E27FC236}">
                <a16:creationId xmlns:a16="http://schemas.microsoft.com/office/drawing/2014/main" id="{680DC81C-BF5B-4E91-91A0-3D480EF83105}"/>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3938" t="28616" r="32574" b="33938"/>
          <a:stretch/>
        </p:blipFill>
        <p:spPr>
          <a:xfrm>
            <a:off x="28936950" y="6000752"/>
            <a:ext cx="1229989" cy="1375352"/>
          </a:xfrm>
          <a:prstGeom prst="rect">
            <a:avLst/>
          </a:prstGeom>
        </p:spPr>
      </p:pic>
      <p:pic>
        <p:nvPicPr>
          <p:cNvPr id="21" name="Picture 20" descr="A screenshot of a cell phone&#10;&#10;Description automatically generated">
            <a:extLst>
              <a:ext uri="{FF2B5EF4-FFF2-40B4-BE49-F238E27FC236}">
                <a16:creationId xmlns:a16="http://schemas.microsoft.com/office/drawing/2014/main" id="{B7EF5DFA-BBA5-4A9E-867A-AE7F0BA5443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614970" y="12438065"/>
            <a:ext cx="7918059" cy="2564869"/>
          </a:xfrm>
          <a:prstGeom prst="rect">
            <a:avLst/>
          </a:prstGeom>
        </p:spPr>
      </p:pic>
      <p:pic>
        <p:nvPicPr>
          <p:cNvPr id="23" name="Picture 22" descr="A close up of a map&#10;&#10;Description automatically generated">
            <a:extLst>
              <a:ext uri="{FF2B5EF4-FFF2-40B4-BE49-F238E27FC236}">
                <a16:creationId xmlns:a16="http://schemas.microsoft.com/office/drawing/2014/main" id="{A056150A-6526-419B-B1A3-767C79F3C31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154142" y="6179330"/>
            <a:ext cx="9053295" cy="6080404"/>
          </a:xfrm>
          <a:prstGeom prst="rect">
            <a:avLst/>
          </a:prstGeom>
        </p:spPr>
      </p:pic>
      <p:sp>
        <p:nvSpPr>
          <p:cNvPr id="54" name="Content Placeholder 2">
            <a:extLst>
              <a:ext uri="{FF2B5EF4-FFF2-40B4-BE49-F238E27FC236}">
                <a16:creationId xmlns:a16="http://schemas.microsoft.com/office/drawing/2014/main" id="{38EB3E55-D656-4089-972F-A8C2CB6EE44E}"/>
              </a:ext>
            </a:extLst>
          </p:cNvPr>
          <p:cNvSpPr txBox="1">
            <a:spLocks noChangeArrowheads="1"/>
          </p:cNvSpPr>
          <p:nvPr/>
        </p:nvSpPr>
        <p:spPr>
          <a:xfrm>
            <a:off x="33365924" y="17471570"/>
            <a:ext cx="7353301" cy="482600"/>
          </a:xfrm>
          <a:prstGeom prst="rect">
            <a:avLst/>
          </a:prstGeom>
        </p:spPr>
        <p:txBody>
          <a:bodyPr/>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290939" indent="0" algn="ctr" defTabSz="5940009">
              <a:buNone/>
              <a:defRPr/>
            </a:pPr>
            <a:r>
              <a:rPr lang="en-US" altLang="en-US" sz="2400" b="1" kern="0"/>
              <a:t>USNG Learning: </a:t>
            </a:r>
            <a:endParaRPr lang="en-US" altLang="en-US" sz="2400" b="1" kern="0" dirty="0"/>
          </a:p>
          <a:p>
            <a:pPr marL="290939" indent="0" algn="ctr" defTabSz="5940009">
              <a:buNone/>
              <a:defRPr/>
            </a:pPr>
            <a:r>
              <a:rPr lang="en-US" altLang="en-US" sz="2400" b="1" kern="0" dirty="0">
                <a:solidFill>
                  <a:srgbClr val="0046D2"/>
                </a:solidFill>
              </a:rPr>
              <a:t>www.usngcenter.org </a:t>
            </a:r>
          </a:p>
          <a:p>
            <a:pPr marL="581878" indent="-290939" defTabSz="5940009">
              <a:defRPr/>
            </a:pPr>
            <a:endParaRPr lang="en-US" altLang="en-US" sz="2000" kern="0" dirty="0"/>
          </a:p>
          <a:p>
            <a:pPr marL="581878" indent="-290939" defTabSz="5940009">
              <a:defRPr/>
            </a:pPr>
            <a:endParaRPr lang="en-US" altLang="en-US" sz="3054" kern="0" dirty="0"/>
          </a:p>
        </p:txBody>
      </p:sp>
      <p:sp>
        <p:nvSpPr>
          <p:cNvPr id="68" name="Content Placeholder 2">
            <a:extLst>
              <a:ext uri="{FF2B5EF4-FFF2-40B4-BE49-F238E27FC236}">
                <a16:creationId xmlns:a16="http://schemas.microsoft.com/office/drawing/2014/main" id="{7E6A7F57-32F8-4B6E-9D2F-E3B1970269B2}"/>
              </a:ext>
            </a:extLst>
          </p:cNvPr>
          <p:cNvSpPr txBox="1">
            <a:spLocks noChangeArrowheads="1"/>
          </p:cNvSpPr>
          <p:nvPr/>
        </p:nvSpPr>
        <p:spPr>
          <a:xfrm>
            <a:off x="33337500" y="4984750"/>
            <a:ext cx="7448550" cy="1435100"/>
          </a:xfrm>
          <a:prstGeom prst="rect">
            <a:avLst/>
          </a:prstGeom>
        </p:spPr>
        <p:txBody>
          <a:bodyPr/>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290939" indent="0" defTabSz="5940009">
              <a:buNone/>
              <a:defRPr/>
            </a:pPr>
            <a:r>
              <a:rPr lang="en-US" altLang="en-US" sz="2400" b="1" kern="0" dirty="0"/>
              <a:t>ELM Sizes and Styles</a:t>
            </a:r>
          </a:p>
          <a:p>
            <a:pPr marL="633839" indent="-342900" defTabSz="5940009">
              <a:buFont typeface="Wingdings" panose="05000000000000000000" pitchFamily="2" charset="2"/>
              <a:buChar char="Ø"/>
              <a:defRPr/>
            </a:pPr>
            <a:r>
              <a:rPr lang="en-US" altLang="en-US" sz="2000" kern="0" dirty="0"/>
              <a:t>Originally released in three sizes (6x9, 9x12, 12x12) on .063 aluminum to conform to various trail marking regulations, additional versions and supplemental signs now include:</a:t>
            </a:r>
          </a:p>
          <a:p>
            <a:pPr marL="581878" indent="-290939" defTabSz="5940009">
              <a:defRPr/>
            </a:pPr>
            <a:endParaRPr lang="en-US" altLang="en-US" sz="2000" kern="0" dirty="0"/>
          </a:p>
          <a:p>
            <a:pPr marL="581878" indent="-290939" defTabSz="5940009">
              <a:defRPr/>
            </a:pPr>
            <a:endParaRPr lang="en-US" altLang="en-US" sz="3054" kern="0" dirty="0"/>
          </a:p>
        </p:txBody>
      </p:sp>
      <p:sp>
        <p:nvSpPr>
          <p:cNvPr id="76" name="Content Placeholder 2">
            <a:extLst>
              <a:ext uri="{FF2B5EF4-FFF2-40B4-BE49-F238E27FC236}">
                <a16:creationId xmlns:a16="http://schemas.microsoft.com/office/drawing/2014/main" id="{5AAA1632-9689-467F-B5A2-E3E70926CEA8}"/>
              </a:ext>
            </a:extLst>
          </p:cNvPr>
          <p:cNvSpPr txBox="1">
            <a:spLocks noChangeArrowheads="1"/>
          </p:cNvSpPr>
          <p:nvPr/>
        </p:nvSpPr>
        <p:spPr>
          <a:xfrm>
            <a:off x="33327976" y="13600489"/>
            <a:ext cx="7355568" cy="4135968"/>
          </a:xfrm>
          <a:prstGeom prst="rect">
            <a:avLst/>
          </a:prstGeom>
        </p:spPr>
        <p:txBody>
          <a:bodyPr/>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290939" indent="0" defTabSz="5940009">
              <a:buNone/>
              <a:defRPr/>
            </a:pPr>
            <a:r>
              <a:rPr lang="en-US" altLang="en-US" sz="2400" b="1" kern="0" dirty="0"/>
              <a:t>ELM Quick Notes</a:t>
            </a:r>
          </a:p>
          <a:p>
            <a:pPr marL="633839" indent="-342900" defTabSz="5940009">
              <a:buFont typeface="Wingdings" panose="05000000000000000000" pitchFamily="2" charset="2"/>
              <a:buChar char="Ø"/>
              <a:defRPr/>
            </a:pPr>
            <a:r>
              <a:rPr lang="en-US" altLang="en-US" sz="2000" b="1" kern="0" dirty="0"/>
              <a:t>“</a:t>
            </a:r>
            <a:r>
              <a:rPr lang="en-US" altLang="en-US" sz="2000" b="1" i="1" kern="0" dirty="0">
                <a:solidFill>
                  <a:srgbClr val="0046D2"/>
                </a:solidFill>
              </a:rPr>
              <a:t>ELMs cut our trail response times by 90%</a:t>
            </a:r>
            <a:r>
              <a:rPr lang="en-US" altLang="en-US" sz="2000" b="1" i="1" kern="0" dirty="0"/>
              <a:t>”</a:t>
            </a:r>
            <a:r>
              <a:rPr lang="en-US" altLang="en-US" sz="2000" kern="0" dirty="0"/>
              <a:t>, Pete Walsh, Finland, MN Fire Chief</a:t>
            </a:r>
          </a:p>
          <a:p>
            <a:pPr marL="633839" indent="-342900" defTabSz="5940009">
              <a:buFont typeface="Wingdings" panose="05000000000000000000" pitchFamily="2" charset="2"/>
              <a:buChar char="Ø"/>
              <a:defRPr/>
            </a:pPr>
            <a:r>
              <a:rPr lang="en-US" altLang="en-US" sz="2000" kern="0" dirty="0"/>
              <a:t>St. Paul, MN installed ELMs in </a:t>
            </a:r>
            <a:r>
              <a:rPr lang="en-US" altLang="en-US" sz="2000" kern="0" dirty="0" err="1"/>
              <a:t>Lilydale</a:t>
            </a:r>
            <a:r>
              <a:rPr lang="en-US" altLang="en-US" sz="2000" kern="0" dirty="0"/>
              <a:t> Regional Park after responders were unable to quickly locate a deadly accident in 2013</a:t>
            </a:r>
          </a:p>
          <a:p>
            <a:pPr marL="633839" indent="-342900" defTabSz="5940009">
              <a:buFont typeface="Wingdings" panose="05000000000000000000" pitchFamily="2" charset="2"/>
              <a:buChar char="Ø"/>
              <a:defRPr/>
            </a:pPr>
            <a:r>
              <a:rPr lang="en-US" altLang="en-US" sz="2000" kern="0" dirty="0"/>
              <a:t>The ELM project in Cobb County, GA was cited as a reason the county won the state’s top IT Award in 2019</a:t>
            </a:r>
          </a:p>
          <a:p>
            <a:pPr marL="633839" indent="-342900" defTabSz="5940009">
              <a:buFont typeface="Wingdings" panose="05000000000000000000" pitchFamily="2" charset="2"/>
              <a:buChar char="Ø"/>
              <a:defRPr/>
            </a:pPr>
            <a:r>
              <a:rPr lang="en-US" altLang="en-US" sz="2000" kern="0" dirty="0"/>
              <a:t>ELM YouTube videos: “USNG emergency location markers cobb”</a:t>
            </a:r>
          </a:p>
          <a:p>
            <a:pPr marL="633839" indent="-342900" defTabSz="5940009">
              <a:buFont typeface="Wingdings" panose="05000000000000000000" pitchFamily="2" charset="2"/>
              <a:buChar char="Ø"/>
              <a:defRPr/>
            </a:pPr>
            <a:endParaRPr lang="en-US" altLang="en-US" sz="2000" kern="0" dirty="0"/>
          </a:p>
        </p:txBody>
      </p:sp>
      <p:sp>
        <p:nvSpPr>
          <p:cNvPr id="77" name="Content Placeholder 2">
            <a:extLst>
              <a:ext uri="{FF2B5EF4-FFF2-40B4-BE49-F238E27FC236}">
                <a16:creationId xmlns:a16="http://schemas.microsoft.com/office/drawing/2014/main" id="{C5497381-53DA-426E-A05B-DD84BE163ABF}"/>
              </a:ext>
            </a:extLst>
          </p:cNvPr>
          <p:cNvSpPr txBox="1">
            <a:spLocks noChangeArrowheads="1"/>
          </p:cNvSpPr>
          <p:nvPr/>
        </p:nvSpPr>
        <p:spPr>
          <a:xfrm>
            <a:off x="33347025" y="10405836"/>
            <a:ext cx="7429500" cy="520700"/>
          </a:xfrm>
          <a:prstGeom prst="rect">
            <a:avLst/>
          </a:prstGeom>
        </p:spPr>
        <p:txBody>
          <a:bodyPr/>
          <a:lst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a:lstStyle>
          <a:p>
            <a:pPr marL="290939" indent="0" defTabSz="5940009">
              <a:buNone/>
              <a:defRPr/>
            </a:pPr>
            <a:r>
              <a:rPr lang="en-US" altLang="en-US" sz="2400" b="1" kern="0" dirty="0"/>
              <a:t>ELM Apps</a:t>
            </a:r>
          </a:p>
          <a:p>
            <a:pPr marL="581878" indent="-290939" defTabSz="5940009">
              <a:defRPr/>
            </a:pPr>
            <a:endParaRPr lang="en-US" altLang="en-US" sz="2000" kern="0" dirty="0"/>
          </a:p>
          <a:p>
            <a:pPr marL="581878" indent="-290939" defTabSz="5940009">
              <a:defRPr/>
            </a:pPr>
            <a:endParaRPr lang="en-US" altLang="en-US" sz="3054" kern="0" dirty="0"/>
          </a:p>
        </p:txBody>
      </p:sp>
      <p:pic>
        <p:nvPicPr>
          <p:cNvPr id="8" name="Picture 7" descr="A close up of a truck&#10;&#10;Description automatically generated">
            <a:extLst>
              <a:ext uri="{FF2B5EF4-FFF2-40B4-BE49-F238E27FC236}">
                <a16:creationId xmlns:a16="http://schemas.microsoft.com/office/drawing/2014/main" id="{DE8C21F2-4F6E-4EA2-A1AB-9C2594C8634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5977087" y="6878891"/>
            <a:ext cx="2415312" cy="2730247"/>
          </a:xfrm>
          <a:prstGeom prst="rect">
            <a:avLst/>
          </a:prstGeom>
        </p:spPr>
      </p:pic>
      <p:pic>
        <p:nvPicPr>
          <p:cNvPr id="13" name="Picture 12" descr="A sign on the side of a road&#10;&#10;Description automatically generated">
            <a:extLst>
              <a:ext uri="{FF2B5EF4-FFF2-40B4-BE49-F238E27FC236}">
                <a16:creationId xmlns:a16="http://schemas.microsoft.com/office/drawing/2014/main" id="{FC2D29A9-F3D1-4005-93BF-1DC669221B69}"/>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39568" b="25665"/>
          <a:stretch/>
        </p:blipFill>
        <p:spPr>
          <a:xfrm>
            <a:off x="34049701" y="6858349"/>
            <a:ext cx="1677250" cy="2750789"/>
          </a:xfrm>
          <a:prstGeom prst="rect">
            <a:avLst/>
          </a:prstGeom>
        </p:spPr>
      </p:pic>
      <p:pic>
        <p:nvPicPr>
          <p:cNvPr id="18" name="Picture 17" descr="A sign on the side of a dirt road&#10;&#10;Description automatically generated">
            <a:extLst>
              <a:ext uri="{FF2B5EF4-FFF2-40B4-BE49-F238E27FC236}">
                <a16:creationId xmlns:a16="http://schemas.microsoft.com/office/drawing/2014/main" id="{9ECA558C-C2F4-4848-8E4E-4FC9FF3D92AF}"/>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268672" t="376" r="299249" b="12405"/>
          <a:stretch/>
        </p:blipFill>
        <p:spPr>
          <a:xfrm>
            <a:off x="22136100" y="6496050"/>
            <a:ext cx="2638424" cy="4419599"/>
          </a:xfrm>
          <a:prstGeom prst="rect">
            <a:avLst/>
          </a:prstGeom>
        </p:spPr>
      </p:pic>
      <p:pic>
        <p:nvPicPr>
          <p:cNvPr id="22" name="Picture 21">
            <a:extLst>
              <a:ext uri="{FF2B5EF4-FFF2-40B4-BE49-F238E27FC236}">
                <a16:creationId xmlns:a16="http://schemas.microsoft.com/office/drawing/2014/main" id="{03709122-6C65-49F9-8E4F-FC66A72B7FAF}"/>
              </a:ext>
            </a:extLst>
          </p:cNvPr>
          <p:cNvPicPr>
            <a:picLocks noChangeAspect="1"/>
          </p:cNvPicPr>
          <p:nvPr/>
        </p:nvPicPr>
        <p:blipFill>
          <a:blip r:embed="rId17"/>
          <a:stretch>
            <a:fillRect/>
          </a:stretch>
        </p:blipFill>
        <p:spPr>
          <a:xfrm>
            <a:off x="923926" y="12058650"/>
            <a:ext cx="2415698" cy="3600450"/>
          </a:xfrm>
          <a:prstGeom prst="rect">
            <a:avLst/>
          </a:prstGeom>
        </p:spPr>
      </p:pic>
      <p:pic>
        <p:nvPicPr>
          <p:cNvPr id="25" name="Picture 24">
            <a:extLst>
              <a:ext uri="{FF2B5EF4-FFF2-40B4-BE49-F238E27FC236}">
                <a16:creationId xmlns:a16="http://schemas.microsoft.com/office/drawing/2014/main" id="{FB029A3F-16C7-4D1E-BCA2-381E3CA0025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8679609" y="6867275"/>
            <a:ext cx="1649241" cy="2741864"/>
          </a:xfrm>
          <a:prstGeom prst="rect">
            <a:avLst/>
          </a:prstGeom>
        </p:spPr>
      </p:pic>
      <p:sp>
        <p:nvSpPr>
          <p:cNvPr id="26" name="TextBox 25">
            <a:extLst>
              <a:ext uri="{FF2B5EF4-FFF2-40B4-BE49-F238E27FC236}">
                <a16:creationId xmlns:a16="http://schemas.microsoft.com/office/drawing/2014/main" id="{5BF901D5-D99F-4EC6-9573-9A72BF875534}"/>
              </a:ext>
            </a:extLst>
          </p:cNvPr>
          <p:cNvSpPr txBox="1"/>
          <p:nvPr/>
        </p:nvSpPr>
        <p:spPr>
          <a:xfrm>
            <a:off x="34050514" y="9609138"/>
            <a:ext cx="1669143" cy="707886"/>
          </a:xfrm>
          <a:prstGeom prst="rect">
            <a:avLst/>
          </a:prstGeom>
          <a:noFill/>
        </p:spPr>
        <p:txBody>
          <a:bodyPr wrap="square" rtlCol="0">
            <a:spAutoFit/>
          </a:bodyPr>
          <a:lstStyle/>
          <a:p>
            <a:r>
              <a:rPr lang="en-US" sz="2000" dirty="0"/>
              <a:t>Vertical Style ELMs</a:t>
            </a:r>
          </a:p>
        </p:txBody>
      </p:sp>
      <p:sp>
        <p:nvSpPr>
          <p:cNvPr id="79" name="TextBox 78">
            <a:extLst>
              <a:ext uri="{FF2B5EF4-FFF2-40B4-BE49-F238E27FC236}">
                <a16:creationId xmlns:a16="http://schemas.microsoft.com/office/drawing/2014/main" id="{2761CDC0-02C1-42CF-9589-9D6D90999FA6}"/>
              </a:ext>
            </a:extLst>
          </p:cNvPr>
          <p:cNvSpPr txBox="1"/>
          <p:nvPr/>
        </p:nvSpPr>
        <p:spPr>
          <a:xfrm>
            <a:off x="38666057" y="9609138"/>
            <a:ext cx="1691520" cy="707886"/>
          </a:xfrm>
          <a:prstGeom prst="rect">
            <a:avLst/>
          </a:prstGeom>
          <a:noFill/>
        </p:spPr>
        <p:txBody>
          <a:bodyPr wrap="square" rtlCol="0">
            <a:spAutoFit/>
          </a:bodyPr>
          <a:lstStyle/>
          <a:p>
            <a:r>
              <a:rPr lang="en-US" sz="2000" dirty="0"/>
              <a:t>3x5” Custom ELM Stickers</a:t>
            </a:r>
          </a:p>
        </p:txBody>
      </p:sp>
      <p:sp>
        <p:nvSpPr>
          <p:cNvPr id="80" name="TextBox 79">
            <a:extLst>
              <a:ext uri="{FF2B5EF4-FFF2-40B4-BE49-F238E27FC236}">
                <a16:creationId xmlns:a16="http://schemas.microsoft.com/office/drawing/2014/main" id="{5B90407D-C853-4C2E-BFF2-D59B7EA74DB3}"/>
              </a:ext>
            </a:extLst>
          </p:cNvPr>
          <p:cNvSpPr txBox="1"/>
          <p:nvPr/>
        </p:nvSpPr>
        <p:spPr>
          <a:xfrm>
            <a:off x="35975925" y="9609138"/>
            <a:ext cx="2409825" cy="707886"/>
          </a:xfrm>
          <a:prstGeom prst="rect">
            <a:avLst/>
          </a:prstGeom>
          <a:noFill/>
        </p:spPr>
        <p:txBody>
          <a:bodyPr wrap="square" rtlCol="0">
            <a:spAutoFit/>
          </a:bodyPr>
          <a:lstStyle/>
          <a:p>
            <a:r>
              <a:rPr lang="en-US" sz="2000" dirty="0"/>
              <a:t> ELM Information Signs</a:t>
            </a:r>
          </a:p>
        </p:txBody>
      </p:sp>
      <p:pic>
        <p:nvPicPr>
          <p:cNvPr id="27" name="Picture 26">
            <a:extLst>
              <a:ext uri="{FF2B5EF4-FFF2-40B4-BE49-F238E27FC236}">
                <a16:creationId xmlns:a16="http://schemas.microsoft.com/office/drawing/2014/main" id="{B04344DD-DE28-438F-A448-82B9F78E2F61}"/>
              </a:ext>
            </a:extLst>
          </p:cNvPr>
          <p:cNvPicPr>
            <a:picLocks noChangeAspect="1"/>
          </p:cNvPicPr>
          <p:nvPr/>
        </p:nvPicPr>
        <p:blipFill>
          <a:blip r:embed="rId19"/>
          <a:stretch>
            <a:fillRect/>
          </a:stretch>
        </p:blipFill>
        <p:spPr>
          <a:xfrm>
            <a:off x="39111217" y="10900076"/>
            <a:ext cx="1036694" cy="1843013"/>
          </a:xfrm>
          <a:prstGeom prst="rect">
            <a:avLst/>
          </a:prstGeom>
        </p:spPr>
      </p:pic>
      <p:pic>
        <p:nvPicPr>
          <p:cNvPr id="34" name="Picture 33" descr="A close up of a map&#10;&#10;Description automatically generated">
            <a:extLst>
              <a:ext uri="{FF2B5EF4-FFF2-40B4-BE49-F238E27FC236}">
                <a16:creationId xmlns:a16="http://schemas.microsoft.com/office/drawing/2014/main" id="{DF86EF05-BDF4-4534-AD3F-279E4919A4EA}"/>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r="21308"/>
          <a:stretch/>
        </p:blipFill>
        <p:spPr>
          <a:xfrm>
            <a:off x="35966375" y="10899554"/>
            <a:ext cx="2576105" cy="1876522"/>
          </a:xfrm>
          <a:prstGeom prst="rect">
            <a:avLst/>
          </a:prstGeom>
        </p:spPr>
      </p:pic>
      <p:sp>
        <p:nvSpPr>
          <p:cNvPr id="81" name="TextBox 80">
            <a:extLst>
              <a:ext uri="{FF2B5EF4-FFF2-40B4-BE49-F238E27FC236}">
                <a16:creationId xmlns:a16="http://schemas.microsoft.com/office/drawing/2014/main" id="{E8BED978-801A-4847-B88D-AF27BFD7F2A1}"/>
              </a:ext>
            </a:extLst>
          </p:cNvPr>
          <p:cNvSpPr txBox="1"/>
          <p:nvPr/>
        </p:nvSpPr>
        <p:spPr>
          <a:xfrm>
            <a:off x="33951636" y="12772345"/>
            <a:ext cx="1866900" cy="707886"/>
          </a:xfrm>
          <a:prstGeom prst="rect">
            <a:avLst/>
          </a:prstGeom>
          <a:noFill/>
        </p:spPr>
        <p:txBody>
          <a:bodyPr wrap="square" rtlCol="0">
            <a:spAutoFit/>
          </a:bodyPr>
          <a:lstStyle/>
          <a:p>
            <a:r>
              <a:rPr lang="en-US" sz="2000" dirty="0"/>
              <a:t>SharedGeo’s</a:t>
            </a:r>
          </a:p>
          <a:p>
            <a:r>
              <a:rPr lang="en-US" sz="2000" dirty="0"/>
              <a:t>usngapp.org</a:t>
            </a:r>
          </a:p>
        </p:txBody>
      </p:sp>
      <p:sp>
        <p:nvSpPr>
          <p:cNvPr id="82" name="TextBox 81">
            <a:extLst>
              <a:ext uri="{FF2B5EF4-FFF2-40B4-BE49-F238E27FC236}">
                <a16:creationId xmlns:a16="http://schemas.microsoft.com/office/drawing/2014/main" id="{792671BC-2D56-445D-B499-AB53B9C07378}"/>
              </a:ext>
            </a:extLst>
          </p:cNvPr>
          <p:cNvSpPr txBox="1"/>
          <p:nvPr/>
        </p:nvSpPr>
        <p:spPr>
          <a:xfrm>
            <a:off x="35985450" y="12771892"/>
            <a:ext cx="2581275" cy="707886"/>
          </a:xfrm>
          <a:prstGeom prst="rect">
            <a:avLst/>
          </a:prstGeom>
          <a:noFill/>
        </p:spPr>
        <p:txBody>
          <a:bodyPr wrap="square" rtlCol="0">
            <a:spAutoFit/>
          </a:bodyPr>
          <a:lstStyle/>
          <a:p>
            <a:r>
              <a:rPr lang="en-US" sz="2000" dirty="0"/>
              <a:t>Make an ELM Online</a:t>
            </a:r>
          </a:p>
          <a:p>
            <a:r>
              <a:rPr lang="en-US" sz="2000" dirty="0"/>
              <a:t>usngmarker.org</a:t>
            </a:r>
          </a:p>
        </p:txBody>
      </p:sp>
      <p:sp>
        <p:nvSpPr>
          <p:cNvPr id="83" name="TextBox 82">
            <a:extLst>
              <a:ext uri="{FF2B5EF4-FFF2-40B4-BE49-F238E27FC236}">
                <a16:creationId xmlns:a16="http://schemas.microsoft.com/office/drawing/2014/main" id="{AB5D2426-F1D7-4596-8703-F2E724518512}"/>
              </a:ext>
            </a:extLst>
          </p:cNvPr>
          <p:cNvSpPr txBox="1"/>
          <p:nvPr/>
        </p:nvSpPr>
        <p:spPr>
          <a:xfrm>
            <a:off x="38827529" y="12761460"/>
            <a:ext cx="1619250" cy="707886"/>
          </a:xfrm>
          <a:prstGeom prst="rect">
            <a:avLst/>
          </a:prstGeom>
          <a:noFill/>
        </p:spPr>
        <p:txBody>
          <a:bodyPr wrap="square" rtlCol="0">
            <a:spAutoFit/>
          </a:bodyPr>
          <a:lstStyle/>
          <a:p>
            <a:r>
              <a:rPr lang="en-US" sz="2000" dirty="0"/>
              <a:t>Esri’s</a:t>
            </a:r>
          </a:p>
          <a:p>
            <a:r>
              <a:rPr lang="en-US" sz="2000" dirty="0" err="1"/>
              <a:t>MyUSNG</a:t>
            </a:r>
            <a:endParaRPr lang="en-US" sz="2000" dirty="0"/>
          </a:p>
        </p:txBody>
      </p:sp>
      <p:pic>
        <p:nvPicPr>
          <p:cNvPr id="84" name="Picture 83" descr="A close up of a sign&#10;&#10;Description automatically generated">
            <a:extLst>
              <a:ext uri="{FF2B5EF4-FFF2-40B4-BE49-F238E27FC236}">
                <a16:creationId xmlns:a16="http://schemas.microsoft.com/office/drawing/2014/main" id="{7AAB4175-529A-4FB1-8611-00C5FA68217C}"/>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97527" y="755074"/>
            <a:ext cx="2531959" cy="1981200"/>
          </a:xfrm>
          <a:prstGeom prst="rect">
            <a:avLst/>
          </a:prstGeom>
        </p:spPr>
      </p:pic>
      <p:pic>
        <p:nvPicPr>
          <p:cNvPr id="85" name="Picture 84">
            <a:extLst>
              <a:ext uri="{FF2B5EF4-FFF2-40B4-BE49-F238E27FC236}">
                <a16:creationId xmlns:a16="http://schemas.microsoft.com/office/drawing/2014/main" id="{CFD03171-73C8-43D4-8494-00D2F0B6B90D}"/>
              </a:ext>
            </a:extLst>
          </p:cNvPr>
          <p:cNvPicPr>
            <a:picLocks noChangeAspect="1"/>
          </p:cNvPicPr>
          <p:nvPr/>
        </p:nvPicPr>
        <p:blipFill>
          <a:blip r:embed="rId22"/>
          <a:stretch>
            <a:fillRect/>
          </a:stretch>
        </p:blipFill>
        <p:spPr>
          <a:xfrm>
            <a:off x="37629009" y="777500"/>
            <a:ext cx="2530059" cy="1981372"/>
          </a:xfrm>
          <a:prstGeom prst="rect">
            <a:avLst/>
          </a:prstGeom>
        </p:spPr>
      </p:pic>
      <p:pic>
        <p:nvPicPr>
          <p:cNvPr id="5" name="Picture 4">
            <a:extLst>
              <a:ext uri="{FF2B5EF4-FFF2-40B4-BE49-F238E27FC236}">
                <a16:creationId xmlns:a16="http://schemas.microsoft.com/office/drawing/2014/main" id="{192F277B-EF78-47BF-A26B-3461320CA4B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9282968" y="16351622"/>
            <a:ext cx="2582063" cy="759430"/>
          </a:xfrm>
          <a:prstGeom prst="rect">
            <a:avLst/>
          </a:prstGeom>
        </p:spPr>
      </p:pic>
    </p:spTree>
  </p:cSld>
  <p:clrMapOvr>
    <a:masterClrMapping/>
  </p:clrMapOvr>
</p:sld>
</file>

<file path=ppt/theme/theme1.xml><?xml version="1.0" encoding="utf-8"?>
<a:theme xmlns:a="http://schemas.openxmlformats.org/drawingml/2006/main" name="Default Design">
  <a:themeElements>
    <a:clrScheme name="Custom 2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2665413" rtl="0" eaLnBrk="1" fontAlgn="base" latinLnBrk="0" hangingPunct="1">
          <a:lnSpc>
            <a:spcPct val="100000"/>
          </a:lnSpc>
          <a:spcBef>
            <a:spcPct val="0"/>
          </a:spcBef>
          <a:spcAft>
            <a:spcPct val="0"/>
          </a:spcAft>
          <a:buClrTx/>
          <a:buSzTx/>
          <a:buFontTx/>
          <a:buNone/>
          <a:tabLst/>
          <a:defRPr kumimoji="0" lang="en-US" sz="5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2665413" rtl="0" eaLnBrk="1" fontAlgn="base" latinLnBrk="0" hangingPunct="1">
          <a:lnSpc>
            <a:spcPct val="100000"/>
          </a:lnSpc>
          <a:spcBef>
            <a:spcPct val="0"/>
          </a:spcBef>
          <a:spcAft>
            <a:spcPct val="0"/>
          </a:spcAft>
          <a:buClrTx/>
          <a:buSzTx/>
          <a:buFontTx/>
          <a:buNone/>
          <a:tabLst/>
          <a:defRPr kumimoji="0" lang="en-US" sz="5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2075</TotalTime>
  <Words>956</Words>
  <Application>Microsoft Office PowerPoint</Application>
  <PresentationFormat>Custom</PresentationFormat>
  <Paragraphs>109</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Wingdings</vt:lpstr>
      <vt:lpstr>Default Design</vt:lpstr>
      <vt:lpstr>PowerPoint Presentation</vt:lpstr>
    </vt:vector>
  </TitlesOfParts>
  <Company>MegaPrint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42x90 Horizontal Poster</dc:title>
  <dc:creator>Ethan Shulda</dc:creator>
  <dc:description>©MegaPrint Inc. 2009</dc:description>
  <cp:lastModifiedBy>Stephen Swazee</cp:lastModifiedBy>
  <cp:revision>105</cp:revision>
  <dcterms:created xsi:type="dcterms:W3CDTF">2008-12-04T00:20:37Z</dcterms:created>
  <dcterms:modified xsi:type="dcterms:W3CDTF">2020-09-06T22:34:25Z</dcterms:modified>
  <cp:category>Research Poster</cp:category>
</cp:coreProperties>
</file>